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40" r:id="rId4"/>
    <p:sldId id="424" r:id="rId5"/>
    <p:sldId id="425" r:id="rId6"/>
    <p:sldId id="398" r:id="rId7"/>
    <p:sldId id="399" r:id="rId8"/>
    <p:sldId id="400" r:id="rId9"/>
    <p:sldId id="317" r:id="rId10"/>
    <p:sldId id="284" r:id="rId11"/>
    <p:sldId id="278" r:id="rId12"/>
    <p:sldId id="386" r:id="rId13"/>
    <p:sldId id="315" r:id="rId14"/>
    <p:sldId id="397" r:id="rId15"/>
    <p:sldId id="426" r:id="rId16"/>
    <p:sldId id="427" r:id="rId17"/>
    <p:sldId id="428" r:id="rId18"/>
    <p:sldId id="429" r:id="rId19"/>
    <p:sldId id="423" r:id="rId20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D40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4" autoAdjust="0"/>
    <p:restoredTop sz="94660"/>
  </p:normalViewPr>
  <p:slideViewPr>
    <p:cSldViewPr>
      <p:cViewPr>
        <p:scale>
          <a:sx n="70" d="100"/>
          <a:sy n="70" d="100"/>
        </p:scale>
        <p:origin x="-1410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363" tIns="47681" rIns="95363" bIns="47681" rtlCol="0"/>
          <a:lstStyle>
            <a:lvl1pPr algn="l">
              <a:defRPr sz="13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363" tIns="47681" rIns="95363" bIns="47681" rtlCol="0"/>
          <a:lstStyle>
            <a:lvl1pPr algn="r">
              <a:defRPr sz="1300"/>
            </a:lvl1pPr>
          </a:lstStyle>
          <a:p>
            <a:pPr>
              <a:defRPr/>
            </a:pPr>
            <a:fld id="{46EA15AE-D5CF-42CC-9ED7-AFD59364421D}" type="datetimeFigureOut">
              <a:rPr lang="en-GB"/>
              <a:pPr>
                <a:defRPr/>
              </a:pPr>
              <a:t>27/04/2011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363" tIns="47681" rIns="95363" bIns="47681" rtlCol="0" anchor="b"/>
          <a:lstStyle>
            <a:lvl1pPr algn="l">
              <a:defRPr sz="13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5363" tIns="47681" rIns="95363" bIns="47681" rtlCol="0" anchor="b"/>
          <a:lstStyle>
            <a:lvl1pPr algn="r">
              <a:defRPr sz="1300"/>
            </a:lvl1pPr>
          </a:lstStyle>
          <a:p>
            <a:pPr>
              <a:defRPr/>
            </a:pPr>
            <a:fld id="{D59330ED-978D-41E4-957B-9DF7B6EBED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363" tIns="47681" rIns="95363" bIns="47681" rtlCol="0"/>
          <a:lstStyle>
            <a:lvl1pPr algn="l">
              <a:defRPr sz="13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363" tIns="47681" rIns="95363" bIns="47681" rtlCol="0"/>
          <a:lstStyle>
            <a:lvl1pPr algn="r">
              <a:defRPr sz="1300"/>
            </a:lvl1pPr>
          </a:lstStyle>
          <a:p>
            <a:pPr>
              <a:defRPr/>
            </a:pPr>
            <a:fld id="{3B953856-8E66-4C3C-B720-EE2CEFF70168}" type="datetimeFigureOut">
              <a:rPr lang="en-GB"/>
              <a:pPr>
                <a:defRPr/>
              </a:pPr>
              <a:t>27/04/2011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63" tIns="47681" rIns="95363" bIns="47681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5363" tIns="47681" rIns="95363" bIns="4768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363" tIns="47681" rIns="95363" bIns="47681" rtlCol="0" anchor="b"/>
          <a:lstStyle>
            <a:lvl1pPr algn="l">
              <a:defRPr sz="13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5363" tIns="47681" rIns="95363" bIns="47681" rtlCol="0" anchor="b"/>
          <a:lstStyle>
            <a:lvl1pPr algn="r">
              <a:defRPr sz="1300"/>
            </a:lvl1pPr>
          </a:lstStyle>
          <a:p>
            <a:pPr>
              <a:defRPr/>
            </a:pPr>
            <a:fld id="{23978AB7-2C88-4DAE-9456-236227B5DE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4088"/>
            <a:fld id="{5BF01CF9-70F4-4E1C-BA8A-BAE1D9B68F0C}" type="slidenum">
              <a:rPr lang="fr-FR" smtClean="0"/>
              <a:pPr defTabSz="954088"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DE-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4652963"/>
            <a:ext cx="165735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VIB-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716338"/>
            <a:ext cx="9144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PHO003160"/>
          <p:cNvPicPr>
            <a:picLocks noChangeAspect="1" noChangeArrowheads="1"/>
          </p:cNvPicPr>
          <p:nvPr userDrawn="1"/>
        </p:nvPicPr>
        <p:blipFill>
          <a:blip r:embed="rId4"/>
          <a:srcRect l="1941" t="47441"/>
          <a:stretch>
            <a:fillRect/>
          </a:stretch>
        </p:blipFill>
        <p:spPr bwMode="auto">
          <a:xfrm>
            <a:off x="0" y="-26988"/>
            <a:ext cx="91440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2E719-5CC6-4D61-BD60-E65D876666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25413"/>
            <a:ext cx="2058988" cy="6399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5413"/>
            <a:ext cx="6029325" cy="6399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AF81D-897E-4945-ABAE-D696FC404A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0C2D0-0F3C-4C8B-8BF2-A5DCA89960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5B2C2-51F1-49BC-ACEA-F5A34C317E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9986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9986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F9F68-3F80-4664-8DDE-EFFE39C30A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92BA-7E0C-4BF5-B3F8-0450BA1374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265B4-9ED2-44E2-9BA3-06F70C78E7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8AF5-65A7-4208-B2F9-560B9CC45A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9626-1BA8-4D35-92A8-B63474142F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2EF38-6393-4E74-A415-6946D769EC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986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98D5E8C-3BCA-48BF-9141-9A345750B2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1" name="Picture 7" descr="VIB-L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279525"/>
            <a:ext cx="9144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CDE-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21625" y="85725"/>
            <a:ext cx="111442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BAD40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3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an.rolfe.easynet.co.uk/photo/gal1.html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539750" y="4652963"/>
            <a:ext cx="5603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  <a:latin typeface="Tahoma" pitchFamily="34" charset="0"/>
              </a:rPr>
              <a:t>Camden Sustainability Partnership Board</a:t>
            </a:r>
          </a:p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  <a:latin typeface="Tahoma" pitchFamily="34" charset="0"/>
              </a:rPr>
              <a:t>1st March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BDEC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98663"/>
            <a:ext cx="8424862" cy="4525962"/>
          </a:xfrm>
        </p:spPr>
        <p:txBody>
          <a:bodyPr/>
          <a:lstStyle/>
          <a:p>
            <a:pPr eaLnBrk="1" hangingPunct="1"/>
            <a:r>
              <a:rPr lang="en-GB" smtClean="0"/>
              <a:t>Large commercially developed CHP/district energy scheme</a:t>
            </a:r>
          </a:p>
          <a:p>
            <a:pPr eaLnBrk="1" hangingPunct="1"/>
            <a:r>
              <a:rPr lang="en-GB" smtClean="0"/>
              <a:t>Commenced 2006</a:t>
            </a:r>
          </a:p>
          <a:p>
            <a:pPr eaLnBrk="1" hangingPunct="1"/>
            <a:r>
              <a:rPr lang="en-GB" smtClean="0"/>
              <a:t>3 Initial Schemes– City Centre, Aston University &amp; Birmingham Children's Hospital</a:t>
            </a:r>
          </a:p>
          <a:p>
            <a:pPr eaLnBrk="1" hangingPunct="1"/>
            <a:r>
              <a:rPr lang="en-GB" smtClean="0"/>
              <a:t>£6.0 M p.a. Energy Sales</a:t>
            </a:r>
          </a:p>
          <a:p>
            <a:pPr eaLnBrk="1" hangingPunct="1"/>
            <a:r>
              <a:rPr lang="en-GB" smtClean="0"/>
              <a:t>£0.3 M p.a. cost savings to consumers.</a:t>
            </a:r>
          </a:p>
          <a:p>
            <a:pPr eaLnBrk="1" hangingPunct="1"/>
            <a:r>
              <a:rPr lang="en-GB" smtClean="0"/>
              <a:t>12,000 tonnes of CO</a:t>
            </a:r>
            <a:r>
              <a:rPr lang="en-GB" baseline="-25000" smtClean="0"/>
              <a:t>2</a:t>
            </a:r>
            <a:r>
              <a:rPr lang="en-GB" smtClean="0"/>
              <a:t> saved p.a.</a:t>
            </a:r>
          </a:p>
          <a:p>
            <a:pPr eaLnBrk="1" hangingPunct="1"/>
            <a:r>
              <a:rPr lang="en-GB" smtClean="0"/>
              <a:t>6.6 MWe of CHP</a:t>
            </a:r>
          </a:p>
          <a:p>
            <a:pPr eaLnBrk="1" hangingPunct="1"/>
            <a:r>
              <a:rPr lang="en-GB" smtClean="0"/>
              <a:t>Supplying heating, cooling and electricity</a:t>
            </a:r>
          </a:p>
          <a:p>
            <a:pPr eaLnBrk="1" hangingPunct="1"/>
            <a:r>
              <a:rPr lang="en-GB" smtClean="0"/>
              <a:t>Project built on 20 year energy supply contracts</a:t>
            </a:r>
          </a:p>
          <a:p>
            <a:pPr eaLnBrk="1" hangingPunct="1"/>
            <a:r>
              <a:rPr lang="en-GB" smtClean="0"/>
              <a:t>Capital cost to date £7M</a:t>
            </a:r>
          </a:p>
          <a:p>
            <a:pPr lvl="2" eaLnBrk="1" hangingPunct="1">
              <a:buFontTx/>
              <a:buNone/>
            </a:pPr>
            <a:endParaRPr lang="en-GB" smtClean="0"/>
          </a:p>
          <a:p>
            <a:pPr eaLnBrk="1" hangingPunct="1"/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  <a:p>
            <a:pPr lvl="1" eaLnBrk="1" hangingPunct="1"/>
            <a:endParaRPr lang="en-GB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3140075"/>
            <a:ext cx="22320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Content Placeholder 3" descr="05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922838"/>
            <a:ext cx="22320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Energy Efficiency in Action</a:t>
            </a:r>
          </a:p>
          <a:p>
            <a:pPr lvl="1" eaLnBrk="1" hangingPunct="1"/>
            <a:r>
              <a:rPr lang="en-GB" smtClean="0"/>
              <a:t>Energy Efficiency in Action</a:t>
            </a:r>
          </a:p>
          <a:p>
            <a:pPr lvl="2" eaLnBrk="1" hangingPunct="1"/>
            <a:r>
              <a:rPr lang="en-GB" smtClean="0"/>
              <a:t>Energy Efficiency in Action</a:t>
            </a:r>
          </a:p>
          <a:p>
            <a:pPr lvl="2" eaLnBrk="1" hangingPunct="1">
              <a:buFontTx/>
              <a:buNone/>
            </a:pPr>
            <a:endParaRPr lang="en-GB" smtClean="0"/>
          </a:p>
          <a:p>
            <a:pPr eaLnBrk="1" hangingPunct="1"/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  <a:p>
            <a:pPr lvl="1" eaLnBrk="1" hangingPunct="1"/>
            <a:endParaRPr lang="en-GB" smtClean="0"/>
          </a:p>
        </p:txBody>
      </p:sp>
      <p:sp>
        <p:nvSpPr>
          <p:cNvPr id="28674" name="Rectangle 21"/>
          <p:cNvSpPr>
            <a:spLocks noChangeArrowheads="1"/>
          </p:cNvSpPr>
          <p:nvPr/>
        </p:nvSpPr>
        <p:spPr bwMode="auto">
          <a:xfrm>
            <a:off x="-500063" y="1143000"/>
            <a:ext cx="10072688" cy="5715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The Combined Schemes</a:t>
            </a:r>
          </a:p>
        </p:txBody>
      </p:sp>
      <p:sp>
        <p:nvSpPr>
          <p:cNvPr id="28676" name="Text Box 17"/>
          <p:cNvSpPr txBox="1">
            <a:spLocks noChangeArrowheads="1"/>
          </p:cNvSpPr>
          <p:nvPr/>
        </p:nvSpPr>
        <p:spPr bwMode="auto">
          <a:xfrm>
            <a:off x="1057275" y="4113213"/>
            <a:ext cx="2879725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</a:rPr>
              <a:t>Broad Street Scheme</a:t>
            </a:r>
          </a:p>
        </p:txBody>
      </p:sp>
      <p:sp>
        <p:nvSpPr>
          <p:cNvPr id="28677" name="Text Box 19"/>
          <p:cNvSpPr txBox="1">
            <a:spLocks noChangeArrowheads="1"/>
          </p:cNvSpPr>
          <p:nvPr/>
        </p:nvSpPr>
        <p:spPr bwMode="auto">
          <a:xfrm>
            <a:off x="6032500" y="4479925"/>
            <a:ext cx="2879725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</a:rPr>
              <a:t>Eastside</a:t>
            </a:r>
          </a:p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</a:rPr>
              <a:t> Regeneration Area</a:t>
            </a: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2"/>
          <a:srcRect l="6216" t="26576" b="24583"/>
          <a:stretch>
            <a:fillRect/>
          </a:stretch>
        </p:blipFill>
        <p:spPr bwMode="auto">
          <a:xfrm>
            <a:off x="-252413" y="1446213"/>
            <a:ext cx="9874251" cy="4810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9" name="Line 11"/>
          <p:cNvSpPr>
            <a:spLocks noChangeShapeType="1"/>
          </p:cNvSpPr>
          <p:nvPr/>
        </p:nvSpPr>
        <p:spPr bwMode="auto">
          <a:xfrm flipV="1">
            <a:off x="3621088" y="3160713"/>
            <a:ext cx="1500187" cy="128587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12"/>
          <p:cNvSpPr>
            <a:spLocks noChangeShapeType="1"/>
          </p:cNvSpPr>
          <p:nvPr/>
        </p:nvSpPr>
        <p:spPr bwMode="auto">
          <a:xfrm>
            <a:off x="3478213" y="5089525"/>
            <a:ext cx="506412" cy="4254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Line 14"/>
          <p:cNvSpPr>
            <a:spLocks noChangeShapeType="1"/>
          </p:cNvSpPr>
          <p:nvPr/>
        </p:nvSpPr>
        <p:spPr bwMode="auto">
          <a:xfrm flipV="1">
            <a:off x="4906963" y="5232400"/>
            <a:ext cx="714375" cy="28098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15"/>
          <p:cNvSpPr>
            <a:spLocks noChangeShapeType="1"/>
          </p:cNvSpPr>
          <p:nvPr/>
        </p:nvSpPr>
        <p:spPr bwMode="auto">
          <a:xfrm>
            <a:off x="989013" y="6589713"/>
            <a:ext cx="1008062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1978025" y="6375400"/>
            <a:ext cx="34877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Potential future energy links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738188" y="4079875"/>
            <a:ext cx="324008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</a:rPr>
              <a:t>Broad Street Scheme</a:t>
            </a:r>
          </a:p>
        </p:txBody>
      </p:sp>
      <p:sp>
        <p:nvSpPr>
          <p:cNvPr id="28685" name="Text Box 18"/>
          <p:cNvSpPr txBox="1">
            <a:spLocks noChangeArrowheads="1"/>
          </p:cNvSpPr>
          <p:nvPr/>
        </p:nvSpPr>
        <p:spPr bwMode="auto">
          <a:xfrm>
            <a:off x="3952875" y="1874838"/>
            <a:ext cx="3240088" cy="779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</a:rPr>
              <a:t>Eastside Scheme</a:t>
            </a:r>
          </a:p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</a:rPr>
              <a:t> Phases 1 and 2</a:t>
            </a:r>
          </a:p>
        </p:txBody>
      </p:sp>
      <p:sp>
        <p:nvSpPr>
          <p:cNvPr id="28686" name="Text Box 19"/>
          <p:cNvSpPr txBox="1">
            <a:spLocks noChangeArrowheads="1"/>
          </p:cNvSpPr>
          <p:nvPr/>
        </p:nvSpPr>
        <p:spPr bwMode="auto">
          <a:xfrm>
            <a:off x="6335713" y="4446588"/>
            <a:ext cx="3240087" cy="779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Eastside</a:t>
            </a:r>
          </a:p>
          <a:p>
            <a:pPr>
              <a:spcBef>
                <a:spcPct val="50000"/>
              </a:spcBef>
            </a:pPr>
            <a:r>
              <a:rPr lang="en-GB" b="1"/>
              <a:t> Regeneration Area</a:t>
            </a:r>
          </a:p>
        </p:txBody>
      </p:sp>
      <p:sp>
        <p:nvSpPr>
          <p:cNvPr id="28687" name="Freeform 16"/>
          <p:cNvSpPr>
            <a:spLocks noChangeArrowheads="1"/>
          </p:cNvSpPr>
          <p:nvPr/>
        </p:nvSpPr>
        <p:spPr bwMode="auto">
          <a:xfrm>
            <a:off x="3906838" y="5303838"/>
            <a:ext cx="1009650" cy="698500"/>
          </a:xfrm>
          <a:custGeom>
            <a:avLst/>
            <a:gdLst>
              <a:gd name="T0" fmla="*/ 0 w 1009650"/>
              <a:gd name="T1" fmla="*/ 189739 h 697714"/>
              <a:gd name="T2" fmla="*/ 342900 w 1009650"/>
              <a:gd name="T3" fmla="*/ 0 h 697714"/>
              <a:gd name="T4" fmla="*/ 1009650 w 1009650"/>
              <a:gd name="T5" fmla="*/ 179752 h 697714"/>
              <a:gd name="T6" fmla="*/ 866775 w 1009650"/>
              <a:gd name="T7" fmla="*/ 579204 h 697714"/>
              <a:gd name="T8" fmla="*/ 476250 w 1009650"/>
              <a:gd name="T9" fmla="*/ 489323 h 697714"/>
              <a:gd name="T10" fmla="*/ 266700 w 1009650"/>
              <a:gd name="T11" fmla="*/ 728995 h 697714"/>
              <a:gd name="T12" fmla="*/ 0 w 1009650"/>
              <a:gd name="T13" fmla="*/ 189739 h 6977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9650"/>
              <a:gd name="T22" fmla="*/ 0 h 697714"/>
              <a:gd name="T23" fmla="*/ 1009650 w 1009650"/>
              <a:gd name="T24" fmla="*/ 697714 h 6977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9650" h="697714">
                <a:moveTo>
                  <a:pt x="0" y="180975"/>
                </a:moveTo>
                <a:lnTo>
                  <a:pt x="342900" y="0"/>
                </a:lnTo>
                <a:lnTo>
                  <a:pt x="1009650" y="171450"/>
                </a:lnTo>
                <a:lnTo>
                  <a:pt x="866775" y="552450"/>
                </a:lnTo>
                <a:lnTo>
                  <a:pt x="476250" y="466725"/>
                </a:lnTo>
                <a:cubicBezTo>
                  <a:pt x="274134" y="697714"/>
                  <a:pt x="377477" y="695325"/>
                  <a:pt x="266700" y="695325"/>
                </a:cubicBezTo>
                <a:lnTo>
                  <a:pt x="0" y="180975"/>
                </a:lnTo>
                <a:close/>
              </a:path>
            </a:pathLst>
          </a:custGeom>
          <a:solidFill>
            <a:srgbClr val="92D050">
              <a:alpha val="50195"/>
            </a:srgbClr>
          </a:solidFill>
          <a:ln w="127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Freeform 17"/>
          <p:cNvSpPr>
            <a:spLocks noChangeArrowheads="1"/>
          </p:cNvSpPr>
          <p:nvPr/>
        </p:nvSpPr>
        <p:spPr bwMode="auto">
          <a:xfrm>
            <a:off x="458788" y="4232275"/>
            <a:ext cx="3305175" cy="1281113"/>
          </a:xfrm>
          <a:custGeom>
            <a:avLst/>
            <a:gdLst>
              <a:gd name="T0" fmla="*/ 0 w 3305175"/>
              <a:gd name="T1" fmla="*/ 714412 h 1281112"/>
              <a:gd name="T2" fmla="*/ 219075 w 3305175"/>
              <a:gd name="T3" fmla="*/ 652499 h 1281112"/>
              <a:gd name="T4" fmla="*/ 619125 w 3305175"/>
              <a:gd name="T5" fmla="*/ 209550 h 1281112"/>
              <a:gd name="T6" fmla="*/ 1000125 w 3305175"/>
              <a:gd name="T7" fmla="*/ 542925 h 1281112"/>
              <a:gd name="T8" fmla="*/ 1228763 w 3305175"/>
              <a:gd name="T9" fmla="*/ 790612 h 1281112"/>
              <a:gd name="T10" fmla="*/ 1871700 w 3305175"/>
              <a:gd name="T11" fmla="*/ 557212 h 1281112"/>
              <a:gd name="T12" fmla="*/ 1976475 w 3305175"/>
              <a:gd name="T13" fmla="*/ 766799 h 1281112"/>
              <a:gd name="T14" fmla="*/ 2386013 w 3305175"/>
              <a:gd name="T15" fmla="*/ 576262 h 1281112"/>
              <a:gd name="T16" fmla="*/ 2305051 w 3305175"/>
              <a:gd name="T17" fmla="*/ 404812 h 1281112"/>
              <a:gd name="T18" fmla="*/ 2514601 w 3305175"/>
              <a:gd name="T19" fmla="*/ 323850 h 1281112"/>
              <a:gd name="T20" fmla="*/ 2662237 w 3305175"/>
              <a:gd name="T21" fmla="*/ 185737 h 1281112"/>
              <a:gd name="T22" fmla="*/ 2871787 w 3305175"/>
              <a:gd name="T23" fmla="*/ 0 h 1281112"/>
              <a:gd name="T24" fmla="*/ 3167063 w 3305175"/>
              <a:gd name="T25" fmla="*/ 209550 h 1281112"/>
              <a:gd name="T26" fmla="*/ 3305175 w 3305175"/>
              <a:gd name="T27" fmla="*/ 400050 h 1281112"/>
              <a:gd name="T28" fmla="*/ 3028951 w 3305175"/>
              <a:gd name="T29" fmla="*/ 619125 h 1281112"/>
              <a:gd name="T30" fmla="*/ 3095625 w 3305175"/>
              <a:gd name="T31" fmla="*/ 728699 h 1281112"/>
              <a:gd name="T32" fmla="*/ 2995613 w 3305175"/>
              <a:gd name="T33" fmla="*/ 804899 h 1281112"/>
              <a:gd name="T34" fmla="*/ 2952751 w 3305175"/>
              <a:gd name="T35" fmla="*/ 714412 h 1281112"/>
              <a:gd name="T36" fmla="*/ 2600325 w 3305175"/>
              <a:gd name="T37" fmla="*/ 919199 h 1281112"/>
              <a:gd name="T38" fmla="*/ 2557463 w 3305175"/>
              <a:gd name="T39" fmla="*/ 809662 h 1281112"/>
              <a:gd name="T40" fmla="*/ 1871700 w 3305175"/>
              <a:gd name="T41" fmla="*/ 1081124 h 1281112"/>
              <a:gd name="T42" fmla="*/ 1957425 w 3305175"/>
              <a:gd name="T43" fmla="*/ 1252574 h 1281112"/>
              <a:gd name="T44" fmla="*/ 1862175 w 3305175"/>
              <a:gd name="T45" fmla="*/ 1281149 h 1281112"/>
              <a:gd name="T46" fmla="*/ 1785975 w 3305175"/>
              <a:gd name="T47" fmla="*/ 1128749 h 1281112"/>
              <a:gd name="T48" fmla="*/ 1462125 w 3305175"/>
              <a:gd name="T49" fmla="*/ 1262099 h 1281112"/>
              <a:gd name="T50" fmla="*/ 1028700 w 3305175"/>
              <a:gd name="T51" fmla="*/ 823949 h 1281112"/>
              <a:gd name="T52" fmla="*/ 871537 w 3305175"/>
              <a:gd name="T53" fmla="*/ 776324 h 1281112"/>
              <a:gd name="T54" fmla="*/ 823912 w 3305175"/>
              <a:gd name="T55" fmla="*/ 781087 h 1281112"/>
              <a:gd name="T56" fmla="*/ 752475 w 3305175"/>
              <a:gd name="T57" fmla="*/ 842999 h 1281112"/>
              <a:gd name="T58" fmla="*/ 523875 w 3305175"/>
              <a:gd name="T59" fmla="*/ 909674 h 1281112"/>
              <a:gd name="T60" fmla="*/ 328612 w 3305175"/>
              <a:gd name="T61" fmla="*/ 966824 h 1281112"/>
              <a:gd name="T62" fmla="*/ 133350 w 3305175"/>
              <a:gd name="T63" fmla="*/ 957299 h 1281112"/>
              <a:gd name="T64" fmla="*/ 42862 w 3305175"/>
              <a:gd name="T65" fmla="*/ 857287 h 1281112"/>
              <a:gd name="T66" fmla="*/ 0 w 3305175"/>
              <a:gd name="T67" fmla="*/ 714412 h 12811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305175"/>
              <a:gd name="T103" fmla="*/ 0 h 1281112"/>
              <a:gd name="T104" fmla="*/ 3305175 w 3305175"/>
              <a:gd name="T105" fmla="*/ 1281112 h 12811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305175" h="1281112">
                <a:moveTo>
                  <a:pt x="0" y="714375"/>
                </a:moveTo>
                <a:lnTo>
                  <a:pt x="219075" y="652462"/>
                </a:lnTo>
                <a:lnTo>
                  <a:pt x="619125" y="209550"/>
                </a:lnTo>
                <a:lnTo>
                  <a:pt x="1000125" y="542925"/>
                </a:lnTo>
                <a:lnTo>
                  <a:pt x="1228725" y="790575"/>
                </a:lnTo>
                <a:lnTo>
                  <a:pt x="1871662" y="557212"/>
                </a:lnTo>
                <a:lnTo>
                  <a:pt x="1976437" y="766762"/>
                </a:lnTo>
                <a:lnTo>
                  <a:pt x="2386012" y="576262"/>
                </a:lnTo>
                <a:lnTo>
                  <a:pt x="2305050" y="404812"/>
                </a:lnTo>
                <a:lnTo>
                  <a:pt x="2514600" y="323850"/>
                </a:lnTo>
                <a:lnTo>
                  <a:pt x="2662237" y="185737"/>
                </a:lnTo>
                <a:lnTo>
                  <a:pt x="2871787" y="0"/>
                </a:lnTo>
                <a:lnTo>
                  <a:pt x="3167062" y="209550"/>
                </a:lnTo>
                <a:lnTo>
                  <a:pt x="3305175" y="400050"/>
                </a:lnTo>
                <a:lnTo>
                  <a:pt x="3028950" y="619125"/>
                </a:lnTo>
                <a:lnTo>
                  <a:pt x="3095625" y="728662"/>
                </a:lnTo>
                <a:lnTo>
                  <a:pt x="2995612" y="804862"/>
                </a:lnTo>
                <a:lnTo>
                  <a:pt x="2952750" y="714375"/>
                </a:lnTo>
                <a:lnTo>
                  <a:pt x="2600325" y="919162"/>
                </a:lnTo>
                <a:lnTo>
                  <a:pt x="2557462" y="809625"/>
                </a:lnTo>
                <a:lnTo>
                  <a:pt x="1871662" y="1081087"/>
                </a:lnTo>
                <a:lnTo>
                  <a:pt x="1957387" y="1252537"/>
                </a:lnTo>
                <a:lnTo>
                  <a:pt x="1862137" y="1281112"/>
                </a:lnTo>
                <a:lnTo>
                  <a:pt x="1785937" y="1128712"/>
                </a:lnTo>
                <a:cubicBezTo>
                  <a:pt x="1677434" y="1171794"/>
                  <a:pt x="1462087" y="1145319"/>
                  <a:pt x="1462087" y="1262062"/>
                </a:cubicBezTo>
                <a:lnTo>
                  <a:pt x="1028700" y="823912"/>
                </a:lnTo>
                <a:lnTo>
                  <a:pt x="871537" y="776287"/>
                </a:lnTo>
                <a:lnTo>
                  <a:pt x="823912" y="781050"/>
                </a:lnTo>
                <a:lnTo>
                  <a:pt x="752475" y="842962"/>
                </a:lnTo>
                <a:lnTo>
                  <a:pt x="523875" y="909637"/>
                </a:lnTo>
                <a:cubicBezTo>
                  <a:pt x="335102" y="967721"/>
                  <a:pt x="402914" y="966787"/>
                  <a:pt x="328612" y="966787"/>
                </a:cubicBezTo>
                <a:cubicBezTo>
                  <a:pt x="263529" y="963533"/>
                  <a:pt x="198515" y="957262"/>
                  <a:pt x="133350" y="957262"/>
                </a:cubicBezTo>
                <a:lnTo>
                  <a:pt x="42862" y="857250"/>
                </a:lnTo>
                <a:lnTo>
                  <a:pt x="0" y="714375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Freeform 18"/>
          <p:cNvSpPr>
            <a:spLocks noChangeArrowheads="1"/>
          </p:cNvSpPr>
          <p:nvPr/>
        </p:nvSpPr>
        <p:spPr bwMode="auto">
          <a:xfrm>
            <a:off x="5692775" y="2160588"/>
            <a:ext cx="319088" cy="300037"/>
          </a:xfrm>
          <a:custGeom>
            <a:avLst/>
            <a:gdLst>
              <a:gd name="T0" fmla="*/ 0 w 319088"/>
              <a:gd name="T1" fmla="*/ 66675 h 300037"/>
              <a:gd name="T2" fmla="*/ 261938 w 319088"/>
              <a:gd name="T3" fmla="*/ 0 h 300037"/>
              <a:gd name="T4" fmla="*/ 319088 w 319088"/>
              <a:gd name="T5" fmla="*/ 204787 h 300037"/>
              <a:gd name="T6" fmla="*/ 285750 w 319088"/>
              <a:gd name="T7" fmla="*/ 252412 h 300037"/>
              <a:gd name="T8" fmla="*/ 123825 w 319088"/>
              <a:gd name="T9" fmla="*/ 300037 h 300037"/>
              <a:gd name="T10" fmla="*/ 76200 w 319088"/>
              <a:gd name="T11" fmla="*/ 285750 h 300037"/>
              <a:gd name="T12" fmla="*/ 47625 w 319088"/>
              <a:gd name="T13" fmla="*/ 219075 h 300037"/>
              <a:gd name="T14" fmla="*/ 0 w 319088"/>
              <a:gd name="T15" fmla="*/ 66675 h 3000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9088"/>
              <a:gd name="T25" fmla="*/ 0 h 300037"/>
              <a:gd name="T26" fmla="*/ 319088 w 319088"/>
              <a:gd name="T27" fmla="*/ 300037 h 30003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088" h="300037">
                <a:moveTo>
                  <a:pt x="0" y="66675"/>
                </a:moveTo>
                <a:lnTo>
                  <a:pt x="261938" y="0"/>
                </a:lnTo>
                <a:lnTo>
                  <a:pt x="319088" y="204787"/>
                </a:lnTo>
                <a:lnTo>
                  <a:pt x="285750" y="252412"/>
                </a:lnTo>
                <a:lnTo>
                  <a:pt x="123825" y="300037"/>
                </a:lnTo>
                <a:lnTo>
                  <a:pt x="76200" y="285750"/>
                </a:lnTo>
                <a:lnTo>
                  <a:pt x="47625" y="219075"/>
                </a:lnTo>
                <a:lnTo>
                  <a:pt x="0" y="66675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Freeform 19"/>
          <p:cNvSpPr>
            <a:spLocks noChangeArrowheads="1"/>
          </p:cNvSpPr>
          <p:nvPr/>
        </p:nvSpPr>
        <p:spPr bwMode="auto">
          <a:xfrm>
            <a:off x="4906963" y="2660650"/>
            <a:ext cx="957262" cy="771525"/>
          </a:xfrm>
          <a:custGeom>
            <a:avLst/>
            <a:gdLst>
              <a:gd name="T0" fmla="*/ 900076 w 957263"/>
              <a:gd name="T1" fmla="*/ 390525 h 771525"/>
              <a:gd name="T2" fmla="*/ 957226 w 957263"/>
              <a:gd name="T3" fmla="*/ 376238 h 771525"/>
              <a:gd name="T4" fmla="*/ 923888 w 957263"/>
              <a:gd name="T5" fmla="*/ 238125 h 771525"/>
              <a:gd name="T6" fmla="*/ 804826 w 957263"/>
              <a:gd name="T7" fmla="*/ 138113 h 771525"/>
              <a:gd name="T8" fmla="*/ 585751 w 957263"/>
              <a:gd name="T9" fmla="*/ 76200 h 771525"/>
              <a:gd name="T10" fmla="*/ 590513 w 957263"/>
              <a:gd name="T11" fmla="*/ 76200 h 771525"/>
              <a:gd name="T12" fmla="*/ 300038 w 957263"/>
              <a:gd name="T13" fmla="*/ 0 h 771525"/>
              <a:gd name="T14" fmla="*/ 0 w 957263"/>
              <a:gd name="T15" fmla="*/ 285750 h 771525"/>
              <a:gd name="T16" fmla="*/ 485738 w 957263"/>
              <a:gd name="T17" fmla="*/ 771525 h 771525"/>
              <a:gd name="T18" fmla="*/ 900076 w 957263"/>
              <a:gd name="T19" fmla="*/ 390525 h 771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57263"/>
              <a:gd name="T31" fmla="*/ 0 h 771525"/>
              <a:gd name="T32" fmla="*/ 957263 w 957263"/>
              <a:gd name="T33" fmla="*/ 771525 h 7715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57263" h="771525">
                <a:moveTo>
                  <a:pt x="900113" y="390525"/>
                </a:moveTo>
                <a:lnTo>
                  <a:pt x="957263" y="376238"/>
                </a:lnTo>
                <a:lnTo>
                  <a:pt x="923925" y="238125"/>
                </a:lnTo>
                <a:lnTo>
                  <a:pt x="804863" y="138113"/>
                </a:lnTo>
                <a:lnTo>
                  <a:pt x="585788" y="76200"/>
                </a:lnTo>
                <a:cubicBezTo>
                  <a:pt x="584263" y="75759"/>
                  <a:pt x="588963" y="76200"/>
                  <a:pt x="590550" y="76200"/>
                </a:cubicBezTo>
                <a:lnTo>
                  <a:pt x="300038" y="0"/>
                </a:lnTo>
                <a:lnTo>
                  <a:pt x="0" y="285750"/>
                </a:lnTo>
                <a:lnTo>
                  <a:pt x="485775" y="771525"/>
                </a:lnTo>
                <a:lnTo>
                  <a:pt x="900113" y="390525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Freeform 22"/>
          <p:cNvSpPr>
            <a:spLocks noChangeArrowheads="1"/>
          </p:cNvSpPr>
          <p:nvPr/>
        </p:nvSpPr>
        <p:spPr bwMode="auto">
          <a:xfrm>
            <a:off x="6043613" y="1446213"/>
            <a:ext cx="1435100" cy="2578100"/>
          </a:xfrm>
          <a:custGeom>
            <a:avLst/>
            <a:gdLst>
              <a:gd name="T0" fmla="*/ 279400 w 1435100"/>
              <a:gd name="T1" fmla="*/ 2533650 h 2578100"/>
              <a:gd name="T2" fmla="*/ 279400 w 1435100"/>
              <a:gd name="T3" fmla="*/ 2533650 h 2578100"/>
              <a:gd name="T4" fmla="*/ 927100 w 1435100"/>
              <a:gd name="T5" fmla="*/ 1860550 h 2578100"/>
              <a:gd name="T6" fmla="*/ 1435100 w 1435100"/>
              <a:gd name="T7" fmla="*/ 1409700 h 2578100"/>
              <a:gd name="T8" fmla="*/ 806450 w 1435100"/>
              <a:gd name="T9" fmla="*/ 704850 h 2578100"/>
              <a:gd name="T10" fmla="*/ 412750 w 1435100"/>
              <a:gd name="T11" fmla="*/ 0 h 2578100"/>
              <a:gd name="T12" fmla="*/ 203200 w 1435100"/>
              <a:gd name="T13" fmla="*/ 457200 h 2578100"/>
              <a:gd name="T14" fmla="*/ 95250 w 1435100"/>
              <a:gd name="T15" fmla="*/ 704850 h 2578100"/>
              <a:gd name="T16" fmla="*/ 0 w 1435100"/>
              <a:gd name="T17" fmla="*/ 1206500 h 2578100"/>
              <a:gd name="T18" fmla="*/ 0 w 1435100"/>
              <a:gd name="T19" fmla="*/ 1771650 h 2578100"/>
              <a:gd name="T20" fmla="*/ 19050 w 1435100"/>
              <a:gd name="T21" fmla="*/ 2247900 h 2578100"/>
              <a:gd name="T22" fmla="*/ 177800 w 1435100"/>
              <a:gd name="T23" fmla="*/ 2578100 h 2578100"/>
              <a:gd name="T24" fmla="*/ 279400 w 1435100"/>
              <a:gd name="T25" fmla="*/ 2533650 h 2578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35100"/>
              <a:gd name="T40" fmla="*/ 0 h 2578100"/>
              <a:gd name="T41" fmla="*/ 1435100 w 1435100"/>
              <a:gd name="T42" fmla="*/ 2578100 h 25781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35100" h="2578100">
                <a:moveTo>
                  <a:pt x="279400" y="2533650"/>
                </a:moveTo>
                <a:lnTo>
                  <a:pt x="279400" y="2533650"/>
                </a:lnTo>
                <a:lnTo>
                  <a:pt x="927100" y="1860550"/>
                </a:lnTo>
                <a:lnTo>
                  <a:pt x="1435100" y="1409700"/>
                </a:lnTo>
                <a:lnTo>
                  <a:pt x="806450" y="704850"/>
                </a:lnTo>
                <a:lnTo>
                  <a:pt x="412750" y="0"/>
                </a:lnTo>
                <a:lnTo>
                  <a:pt x="203200" y="457200"/>
                </a:lnTo>
                <a:lnTo>
                  <a:pt x="95250" y="704850"/>
                </a:lnTo>
                <a:lnTo>
                  <a:pt x="0" y="1206500"/>
                </a:lnTo>
                <a:lnTo>
                  <a:pt x="0" y="1771650"/>
                </a:lnTo>
                <a:lnTo>
                  <a:pt x="19050" y="2247900"/>
                </a:lnTo>
                <a:lnTo>
                  <a:pt x="177800" y="2578100"/>
                </a:lnTo>
                <a:lnTo>
                  <a:pt x="279400" y="2533650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127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25"/>
          <p:cNvSpPr>
            <a:spLocks noChangeArrowheads="1"/>
          </p:cNvSpPr>
          <p:nvPr/>
        </p:nvSpPr>
        <p:spPr bwMode="auto">
          <a:xfrm>
            <a:off x="841375" y="5072063"/>
            <a:ext cx="2800350" cy="1204912"/>
          </a:xfrm>
          <a:custGeom>
            <a:avLst/>
            <a:gdLst>
              <a:gd name="T0" fmla="*/ 2148646 w 2801258"/>
              <a:gd name="T1" fmla="*/ 0 h 1204686"/>
              <a:gd name="T2" fmla="*/ 2307272 w 2801258"/>
              <a:gd name="T3" fmla="*/ 349649 h 1204686"/>
              <a:gd name="T4" fmla="*/ 2667781 w 2801258"/>
              <a:gd name="T5" fmla="*/ 786711 h 1204686"/>
              <a:gd name="T6" fmla="*/ 2783144 w 2801258"/>
              <a:gd name="T7" fmla="*/ 903266 h 1204686"/>
              <a:gd name="T8" fmla="*/ 2393792 w 2801258"/>
              <a:gd name="T9" fmla="*/ 1209214 h 1204686"/>
              <a:gd name="T10" fmla="*/ 230729 w 2801258"/>
              <a:gd name="T11" fmla="*/ 1209214 h 1204686"/>
              <a:gd name="T12" fmla="*/ 201882 w 2801258"/>
              <a:gd name="T13" fmla="*/ 1034384 h 1204686"/>
              <a:gd name="T14" fmla="*/ 317255 w 2801258"/>
              <a:gd name="T15" fmla="*/ 917837 h 1204686"/>
              <a:gd name="T16" fmla="*/ 0 w 2801258"/>
              <a:gd name="T17" fmla="*/ 641028 h 1204686"/>
              <a:gd name="T18" fmla="*/ 403774 w 2801258"/>
              <a:gd name="T19" fmla="*/ 72851 h 1204686"/>
              <a:gd name="T20" fmla="*/ 591240 w 2801258"/>
              <a:gd name="T21" fmla="*/ 43703 h 1204686"/>
              <a:gd name="T22" fmla="*/ 1124799 w 2801258"/>
              <a:gd name="T23" fmla="*/ 524474 h 1204686"/>
              <a:gd name="T24" fmla="*/ 1398787 w 2801258"/>
              <a:gd name="T25" fmla="*/ 291382 h 1204686"/>
              <a:gd name="T26" fmla="*/ 1442048 w 2801258"/>
              <a:gd name="T27" fmla="*/ 437068 h 1204686"/>
              <a:gd name="T28" fmla="*/ 1557410 w 2801258"/>
              <a:gd name="T29" fmla="*/ 422494 h 1204686"/>
              <a:gd name="T30" fmla="*/ 1485309 w 2801258"/>
              <a:gd name="T31" fmla="*/ 262237 h 1204686"/>
              <a:gd name="T32" fmla="*/ 2148646 w 2801258"/>
              <a:gd name="T33" fmla="*/ 0 h 120468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01258"/>
              <a:gd name="T52" fmla="*/ 0 h 1204686"/>
              <a:gd name="T53" fmla="*/ 2801258 w 2801258"/>
              <a:gd name="T54" fmla="*/ 1204686 h 120468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01258" h="1204686">
                <a:moveTo>
                  <a:pt x="2162629" y="0"/>
                </a:moveTo>
                <a:lnTo>
                  <a:pt x="2322286" y="348343"/>
                </a:lnTo>
                <a:lnTo>
                  <a:pt x="2685143" y="783771"/>
                </a:lnTo>
                <a:lnTo>
                  <a:pt x="2801258" y="899886"/>
                </a:lnTo>
                <a:lnTo>
                  <a:pt x="2409372" y="1204686"/>
                </a:lnTo>
                <a:lnTo>
                  <a:pt x="232229" y="1204686"/>
                </a:lnTo>
                <a:cubicBezTo>
                  <a:pt x="171112" y="1021335"/>
                  <a:pt x="112974" y="1030514"/>
                  <a:pt x="203200" y="1030514"/>
                </a:cubicBezTo>
                <a:lnTo>
                  <a:pt x="319315" y="914400"/>
                </a:lnTo>
                <a:lnTo>
                  <a:pt x="0" y="638628"/>
                </a:lnTo>
                <a:cubicBezTo>
                  <a:pt x="409270" y="83191"/>
                  <a:pt x="406400" y="315452"/>
                  <a:pt x="406400" y="72571"/>
                </a:cubicBezTo>
                <a:lnTo>
                  <a:pt x="595086" y="43543"/>
                </a:lnTo>
                <a:cubicBezTo>
                  <a:pt x="1121167" y="525783"/>
                  <a:pt x="881325" y="522514"/>
                  <a:pt x="1132115" y="522514"/>
                </a:cubicBezTo>
                <a:lnTo>
                  <a:pt x="1407886" y="290286"/>
                </a:lnTo>
                <a:lnTo>
                  <a:pt x="1451429" y="435428"/>
                </a:lnTo>
                <a:lnTo>
                  <a:pt x="1567543" y="420914"/>
                </a:lnTo>
                <a:lnTo>
                  <a:pt x="1494972" y="261257"/>
                </a:lnTo>
                <a:lnTo>
                  <a:pt x="2162629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50000"/>
            </a:schemeClr>
          </a:solidFill>
          <a:ln w="12700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8693" name="Text Box 17"/>
          <p:cNvSpPr txBox="1">
            <a:spLocks noChangeArrowheads="1"/>
          </p:cNvSpPr>
          <p:nvPr/>
        </p:nvSpPr>
        <p:spPr bwMode="auto">
          <a:xfrm>
            <a:off x="881063" y="5586413"/>
            <a:ext cx="3240087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</a:rPr>
              <a:t>Westside Regeneration Area</a:t>
            </a:r>
          </a:p>
        </p:txBody>
      </p:sp>
      <p:sp>
        <p:nvSpPr>
          <p:cNvPr id="28694" name="Freeform 19"/>
          <p:cNvSpPr>
            <a:spLocks/>
          </p:cNvSpPr>
          <p:nvPr/>
        </p:nvSpPr>
        <p:spPr bwMode="auto">
          <a:xfrm>
            <a:off x="5407025" y="1431925"/>
            <a:ext cx="3905250" cy="4695825"/>
          </a:xfrm>
          <a:custGeom>
            <a:avLst/>
            <a:gdLst>
              <a:gd name="T0" fmla="*/ 1047750 w 3905250"/>
              <a:gd name="T1" fmla="*/ 0 h 4695825"/>
              <a:gd name="T2" fmla="*/ 1447800 w 3905250"/>
              <a:gd name="T3" fmla="*/ 704850 h 4695825"/>
              <a:gd name="T4" fmla="*/ 2095500 w 3905250"/>
              <a:gd name="T5" fmla="*/ 1428750 h 4695825"/>
              <a:gd name="T6" fmla="*/ 923925 w 3905250"/>
              <a:gd name="T7" fmla="*/ 2562224 h 4695825"/>
              <a:gd name="T8" fmla="*/ 1114425 w 3905250"/>
              <a:gd name="T9" fmla="*/ 2676524 h 4695825"/>
              <a:gd name="T10" fmla="*/ 1238250 w 3905250"/>
              <a:gd name="T11" fmla="*/ 2857500 h 4695825"/>
              <a:gd name="T12" fmla="*/ 1076325 w 3905250"/>
              <a:gd name="T13" fmla="*/ 2952750 h 4695825"/>
              <a:gd name="T14" fmla="*/ 800100 w 3905250"/>
              <a:gd name="T15" fmla="*/ 2857500 h 4695825"/>
              <a:gd name="T16" fmla="*/ 352425 w 3905250"/>
              <a:gd name="T17" fmla="*/ 2743200 h 4695825"/>
              <a:gd name="T18" fmla="*/ 66675 w 3905250"/>
              <a:gd name="T19" fmla="*/ 3209924 h 4695825"/>
              <a:gd name="T20" fmla="*/ 0 w 3905250"/>
              <a:gd name="T21" fmla="*/ 3438524 h 4695825"/>
              <a:gd name="T22" fmla="*/ 304800 w 3905250"/>
              <a:gd name="T23" fmla="*/ 3533774 h 4695825"/>
              <a:gd name="T24" fmla="*/ 190500 w 3905250"/>
              <a:gd name="T25" fmla="*/ 3810000 h 4695825"/>
              <a:gd name="T26" fmla="*/ 2171700 w 3905250"/>
              <a:gd name="T27" fmla="*/ 4695825 h 4695825"/>
              <a:gd name="T28" fmla="*/ 2943224 w 3905250"/>
              <a:gd name="T29" fmla="*/ 4248149 h 4695825"/>
              <a:gd name="T30" fmla="*/ 3905250 w 3905250"/>
              <a:gd name="T31" fmla="*/ 3381374 h 4695825"/>
              <a:gd name="T32" fmla="*/ 3705224 w 3905250"/>
              <a:gd name="T33" fmla="*/ 2933700 h 4695825"/>
              <a:gd name="T34" fmla="*/ 3362324 w 3905250"/>
              <a:gd name="T35" fmla="*/ 2419350 h 4695825"/>
              <a:gd name="T36" fmla="*/ 2133600 w 3905250"/>
              <a:gd name="T37" fmla="*/ 28575 h 4695825"/>
              <a:gd name="T38" fmla="*/ 1047750 w 3905250"/>
              <a:gd name="T39" fmla="*/ 0 h 46958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05250"/>
              <a:gd name="T61" fmla="*/ 0 h 4695825"/>
              <a:gd name="T62" fmla="*/ 3905250 w 3905250"/>
              <a:gd name="T63" fmla="*/ 4695825 h 46958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05250" h="4695825">
                <a:moveTo>
                  <a:pt x="1047750" y="0"/>
                </a:moveTo>
                <a:lnTo>
                  <a:pt x="1447800" y="704850"/>
                </a:lnTo>
                <a:lnTo>
                  <a:pt x="2095500" y="1428750"/>
                </a:lnTo>
                <a:lnTo>
                  <a:pt x="923925" y="2562225"/>
                </a:lnTo>
                <a:lnTo>
                  <a:pt x="1114425" y="2676525"/>
                </a:lnTo>
                <a:lnTo>
                  <a:pt x="1238250" y="2857500"/>
                </a:lnTo>
                <a:lnTo>
                  <a:pt x="1076325" y="2952750"/>
                </a:lnTo>
                <a:lnTo>
                  <a:pt x="800100" y="2857500"/>
                </a:lnTo>
                <a:lnTo>
                  <a:pt x="352425" y="2743200"/>
                </a:lnTo>
                <a:lnTo>
                  <a:pt x="66675" y="3209925"/>
                </a:lnTo>
                <a:lnTo>
                  <a:pt x="0" y="3438525"/>
                </a:lnTo>
                <a:lnTo>
                  <a:pt x="304800" y="3533775"/>
                </a:lnTo>
                <a:lnTo>
                  <a:pt x="190500" y="3810000"/>
                </a:lnTo>
                <a:lnTo>
                  <a:pt x="2171700" y="4695825"/>
                </a:lnTo>
                <a:lnTo>
                  <a:pt x="2943225" y="4248150"/>
                </a:lnTo>
                <a:lnTo>
                  <a:pt x="3905250" y="3381375"/>
                </a:lnTo>
                <a:lnTo>
                  <a:pt x="3705225" y="2933700"/>
                </a:lnTo>
                <a:lnTo>
                  <a:pt x="3362325" y="2419350"/>
                </a:lnTo>
                <a:lnTo>
                  <a:pt x="2133600" y="28575"/>
                </a:lnTo>
                <a:lnTo>
                  <a:pt x="1047750" y="0"/>
                </a:lnTo>
                <a:close/>
              </a:path>
            </a:pathLst>
          </a:custGeom>
          <a:solidFill>
            <a:srgbClr val="92D050">
              <a:alpha val="50195"/>
            </a:srgb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Freeform 20"/>
          <p:cNvSpPr>
            <a:spLocks/>
          </p:cNvSpPr>
          <p:nvPr/>
        </p:nvSpPr>
        <p:spPr bwMode="auto">
          <a:xfrm>
            <a:off x="5759450" y="3775075"/>
            <a:ext cx="885825" cy="609600"/>
          </a:xfrm>
          <a:custGeom>
            <a:avLst/>
            <a:gdLst>
              <a:gd name="T0" fmla="*/ 590550 w 885825"/>
              <a:gd name="T1" fmla="*/ 276225 h 609600"/>
              <a:gd name="T2" fmla="*/ 762000 w 885825"/>
              <a:gd name="T3" fmla="*/ 333375 h 609600"/>
              <a:gd name="T4" fmla="*/ 885825 w 885825"/>
              <a:gd name="T5" fmla="*/ 523875 h 609600"/>
              <a:gd name="T6" fmla="*/ 733425 w 885825"/>
              <a:gd name="T7" fmla="*/ 609600 h 609600"/>
              <a:gd name="T8" fmla="*/ 0 w 885825"/>
              <a:gd name="T9" fmla="*/ 381000 h 609600"/>
              <a:gd name="T10" fmla="*/ 342900 w 885825"/>
              <a:gd name="T11" fmla="*/ 0 h 609600"/>
              <a:gd name="T12" fmla="*/ 447675 w 885825"/>
              <a:gd name="T13" fmla="*/ 276225 h 609600"/>
              <a:gd name="T14" fmla="*/ 561975 w 885825"/>
              <a:gd name="T15" fmla="*/ 209550 h 609600"/>
              <a:gd name="T16" fmla="*/ 590550 w 885825"/>
              <a:gd name="T17" fmla="*/ 276225 h 609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5825"/>
              <a:gd name="T28" fmla="*/ 0 h 609600"/>
              <a:gd name="T29" fmla="*/ 885825 w 885825"/>
              <a:gd name="T30" fmla="*/ 609600 h 6096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5825" h="609600">
                <a:moveTo>
                  <a:pt x="590550" y="276225"/>
                </a:moveTo>
                <a:lnTo>
                  <a:pt x="762000" y="333375"/>
                </a:lnTo>
                <a:lnTo>
                  <a:pt x="885825" y="523875"/>
                </a:lnTo>
                <a:lnTo>
                  <a:pt x="733425" y="609600"/>
                </a:lnTo>
                <a:lnTo>
                  <a:pt x="0" y="381000"/>
                </a:lnTo>
                <a:lnTo>
                  <a:pt x="342900" y="0"/>
                </a:lnTo>
                <a:lnTo>
                  <a:pt x="447675" y="276225"/>
                </a:lnTo>
                <a:lnTo>
                  <a:pt x="561975" y="209550"/>
                </a:lnTo>
                <a:lnTo>
                  <a:pt x="590550" y="276225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2044700" y="4476750"/>
            <a:ext cx="95250" cy="146050"/>
          </a:xfrm>
          <a:custGeom>
            <a:avLst/>
            <a:gdLst>
              <a:gd name="connsiteX0" fmla="*/ 5024 w 95459"/>
              <a:gd name="connsiteY0" fmla="*/ 145701 h 145701"/>
              <a:gd name="connsiteX1" fmla="*/ 0 w 95459"/>
              <a:gd name="connsiteY1" fmla="*/ 85411 h 145701"/>
              <a:gd name="connsiteX2" fmla="*/ 35169 w 95459"/>
              <a:gd name="connsiteY2" fmla="*/ 0 h 145701"/>
              <a:gd name="connsiteX3" fmla="*/ 95459 w 95459"/>
              <a:gd name="connsiteY3" fmla="*/ 30145 h 145701"/>
              <a:gd name="connsiteX4" fmla="*/ 60290 w 95459"/>
              <a:gd name="connsiteY4" fmla="*/ 145701 h 145701"/>
              <a:gd name="connsiteX5" fmla="*/ 5024 w 95459"/>
              <a:gd name="connsiteY5" fmla="*/ 145701 h 14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59" h="145701">
                <a:moveTo>
                  <a:pt x="5024" y="145701"/>
                </a:moveTo>
                <a:lnTo>
                  <a:pt x="0" y="85411"/>
                </a:lnTo>
                <a:lnTo>
                  <a:pt x="35169" y="0"/>
                </a:lnTo>
                <a:lnTo>
                  <a:pt x="95459" y="30145"/>
                </a:lnTo>
                <a:lnTo>
                  <a:pt x="60290" y="145701"/>
                </a:lnTo>
                <a:lnTo>
                  <a:pt x="5024" y="145701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3" name="Freeform 42"/>
          <p:cNvSpPr/>
          <p:nvPr/>
        </p:nvSpPr>
        <p:spPr>
          <a:xfrm>
            <a:off x="2235200" y="4386263"/>
            <a:ext cx="95250" cy="150812"/>
          </a:xfrm>
          <a:custGeom>
            <a:avLst/>
            <a:gdLst>
              <a:gd name="connsiteX0" fmla="*/ 5024 w 95460"/>
              <a:gd name="connsiteY0" fmla="*/ 150726 h 150726"/>
              <a:gd name="connsiteX1" fmla="*/ 0 w 95460"/>
              <a:gd name="connsiteY1" fmla="*/ 95460 h 150726"/>
              <a:gd name="connsiteX2" fmla="*/ 40194 w 95460"/>
              <a:gd name="connsiteY2" fmla="*/ 0 h 150726"/>
              <a:gd name="connsiteX3" fmla="*/ 95460 w 95460"/>
              <a:gd name="connsiteY3" fmla="*/ 25121 h 150726"/>
              <a:gd name="connsiteX4" fmla="*/ 65315 w 95460"/>
              <a:gd name="connsiteY4" fmla="*/ 150726 h 150726"/>
              <a:gd name="connsiteX5" fmla="*/ 5024 w 95460"/>
              <a:gd name="connsiteY5" fmla="*/ 150726 h 15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460" h="150726">
                <a:moveTo>
                  <a:pt x="5024" y="150726"/>
                </a:moveTo>
                <a:lnTo>
                  <a:pt x="0" y="95460"/>
                </a:lnTo>
                <a:lnTo>
                  <a:pt x="40194" y="0"/>
                </a:lnTo>
                <a:lnTo>
                  <a:pt x="95460" y="25121"/>
                </a:lnTo>
                <a:lnTo>
                  <a:pt x="65315" y="150726"/>
                </a:lnTo>
                <a:lnTo>
                  <a:pt x="5024" y="150726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45" name="Straight Connector 44"/>
          <p:cNvCxnSpPr>
            <a:stCxn id="42" idx="4"/>
            <a:endCxn id="43" idx="0"/>
          </p:cNvCxnSpPr>
          <p:nvPr/>
        </p:nvCxnSpPr>
        <p:spPr>
          <a:xfrm flipV="1">
            <a:off x="2105025" y="4537075"/>
            <a:ext cx="136525" cy="857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1622425" y="4581525"/>
            <a:ext cx="573088" cy="366713"/>
          </a:xfrm>
          <a:custGeom>
            <a:avLst/>
            <a:gdLst>
              <a:gd name="connsiteX0" fmla="*/ 567732 w 575311"/>
              <a:gd name="connsiteY0" fmla="*/ 0 h 351692"/>
              <a:gd name="connsiteX1" fmla="*/ 567732 w 575311"/>
              <a:gd name="connsiteY1" fmla="*/ 75363 h 351692"/>
              <a:gd name="connsiteX2" fmla="*/ 562707 w 575311"/>
              <a:gd name="connsiteY2" fmla="*/ 95459 h 351692"/>
              <a:gd name="connsiteX3" fmla="*/ 552659 w 575311"/>
              <a:gd name="connsiteY3" fmla="*/ 105508 h 351692"/>
              <a:gd name="connsiteX4" fmla="*/ 547635 w 575311"/>
              <a:gd name="connsiteY4" fmla="*/ 120580 h 351692"/>
              <a:gd name="connsiteX5" fmla="*/ 532562 w 575311"/>
              <a:gd name="connsiteY5" fmla="*/ 125604 h 351692"/>
              <a:gd name="connsiteX6" fmla="*/ 507442 w 575311"/>
              <a:gd name="connsiteY6" fmla="*/ 140677 h 351692"/>
              <a:gd name="connsiteX7" fmla="*/ 497393 w 575311"/>
              <a:gd name="connsiteY7" fmla="*/ 150725 h 351692"/>
              <a:gd name="connsiteX8" fmla="*/ 447151 w 575311"/>
              <a:gd name="connsiteY8" fmla="*/ 165798 h 351692"/>
              <a:gd name="connsiteX9" fmla="*/ 401934 w 575311"/>
              <a:gd name="connsiteY9" fmla="*/ 180870 h 351692"/>
              <a:gd name="connsiteX10" fmla="*/ 386861 w 575311"/>
              <a:gd name="connsiteY10" fmla="*/ 185894 h 351692"/>
              <a:gd name="connsiteX11" fmla="*/ 346668 w 575311"/>
              <a:gd name="connsiteY11" fmla="*/ 190919 h 351692"/>
              <a:gd name="connsiteX12" fmla="*/ 326571 w 575311"/>
              <a:gd name="connsiteY12" fmla="*/ 185894 h 351692"/>
              <a:gd name="connsiteX13" fmla="*/ 311499 w 575311"/>
              <a:gd name="connsiteY13" fmla="*/ 180870 h 351692"/>
              <a:gd name="connsiteX14" fmla="*/ 281354 w 575311"/>
              <a:gd name="connsiteY14" fmla="*/ 190919 h 351692"/>
              <a:gd name="connsiteX15" fmla="*/ 241160 w 575311"/>
              <a:gd name="connsiteY15" fmla="*/ 205991 h 351692"/>
              <a:gd name="connsiteX16" fmla="*/ 226088 w 575311"/>
              <a:gd name="connsiteY16" fmla="*/ 216039 h 351692"/>
              <a:gd name="connsiteX17" fmla="*/ 205991 w 575311"/>
              <a:gd name="connsiteY17" fmla="*/ 226088 h 351692"/>
              <a:gd name="connsiteX18" fmla="*/ 190918 w 575311"/>
              <a:gd name="connsiteY18" fmla="*/ 236136 h 351692"/>
              <a:gd name="connsiteX19" fmla="*/ 160773 w 575311"/>
              <a:gd name="connsiteY19" fmla="*/ 246184 h 351692"/>
              <a:gd name="connsiteX20" fmla="*/ 145701 w 575311"/>
              <a:gd name="connsiteY20" fmla="*/ 251209 h 351692"/>
              <a:gd name="connsiteX21" fmla="*/ 130628 w 575311"/>
              <a:gd name="connsiteY21" fmla="*/ 256233 h 351692"/>
              <a:gd name="connsiteX22" fmla="*/ 115556 w 575311"/>
              <a:gd name="connsiteY22" fmla="*/ 266281 h 351692"/>
              <a:gd name="connsiteX23" fmla="*/ 80387 w 575311"/>
              <a:gd name="connsiteY23" fmla="*/ 281354 h 351692"/>
              <a:gd name="connsiteX24" fmla="*/ 50242 w 575311"/>
              <a:gd name="connsiteY24" fmla="*/ 301450 h 351692"/>
              <a:gd name="connsiteX25" fmla="*/ 40193 w 575311"/>
              <a:gd name="connsiteY25" fmla="*/ 311499 h 351692"/>
              <a:gd name="connsiteX26" fmla="*/ 10048 w 575311"/>
              <a:gd name="connsiteY26" fmla="*/ 336620 h 351692"/>
              <a:gd name="connsiteX27" fmla="*/ 0 w 575311"/>
              <a:gd name="connsiteY27" fmla="*/ 351692 h 3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75311" h="351692">
                <a:moveTo>
                  <a:pt x="567732" y="0"/>
                </a:moveTo>
                <a:cubicBezTo>
                  <a:pt x="575311" y="37899"/>
                  <a:pt x="575075" y="23969"/>
                  <a:pt x="567732" y="75363"/>
                </a:cubicBezTo>
                <a:cubicBezTo>
                  <a:pt x="566755" y="82199"/>
                  <a:pt x="565795" y="89283"/>
                  <a:pt x="562707" y="95459"/>
                </a:cubicBezTo>
                <a:cubicBezTo>
                  <a:pt x="560589" y="99696"/>
                  <a:pt x="556008" y="102158"/>
                  <a:pt x="552659" y="105508"/>
                </a:cubicBezTo>
                <a:cubicBezTo>
                  <a:pt x="550984" y="110532"/>
                  <a:pt x="551380" y="116835"/>
                  <a:pt x="547635" y="120580"/>
                </a:cubicBezTo>
                <a:cubicBezTo>
                  <a:pt x="543890" y="124325"/>
                  <a:pt x="537103" y="122879"/>
                  <a:pt x="532562" y="125604"/>
                </a:cubicBezTo>
                <a:cubicBezTo>
                  <a:pt x="498078" y="146295"/>
                  <a:pt x="550141" y="126444"/>
                  <a:pt x="507442" y="140677"/>
                </a:cubicBezTo>
                <a:cubicBezTo>
                  <a:pt x="504092" y="144026"/>
                  <a:pt x="501506" y="148375"/>
                  <a:pt x="497393" y="150725"/>
                </a:cubicBezTo>
                <a:cubicBezTo>
                  <a:pt x="474574" y="163764"/>
                  <a:pt x="471429" y="159177"/>
                  <a:pt x="447151" y="165798"/>
                </a:cubicBezTo>
                <a:cubicBezTo>
                  <a:pt x="447142" y="165800"/>
                  <a:pt x="409475" y="178356"/>
                  <a:pt x="401934" y="180870"/>
                </a:cubicBezTo>
                <a:cubicBezTo>
                  <a:pt x="396910" y="182545"/>
                  <a:pt x="392116" y="185237"/>
                  <a:pt x="386861" y="185894"/>
                </a:cubicBezTo>
                <a:lnTo>
                  <a:pt x="346668" y="190919"/>
                </a:lnTo>
                <a:cubicBezTo>
                  <a:pt x="339969" y="189244"/>
                  <a:pt x="333211" y="187791"/>
                  <a:pt x="326571" y="185894"/>
                </a:cubicBezTo>
                <a:cubicBezTo>
                  <a:pt x="321479" y="184439"/>
                  <a:pt x="316762" y="180285"/>
                  <a:pt x="311499" y="180870"/>
                </a:cubicBezTo>
                <a:cubicBezTo>
                  <a:pt x="300972" y="182040"/>
                  <a:pt x="291402" y="187569"/>
                  <a:pt x="281354" y="190919"/>
                </a:cubicBezTo>
                <a:cubicBezTo>
                  <a:pt x="268306" y="195268"/>
                  <a:pt x="253180" y="199981"/>
                  <a:pt x="241160" y="205991"/>
                </a:cubicBezTo>
                <a:cubicBezTo>
                  <a:pt x="235759" y="208691"/>
                  <a:pt x="231331" y="213043"/>
                  <a:pt x="226088" y="216039"/>
                </a:cubicBezTo>
                <a:cubicBezTo>
                  <a:pt x="219585" y="219755"/>
                  <a:pt x="212494" y="222372"/>
                  <a:pt x="205991" y="226088"/>
                </a:cubicBezTo>
                <a:cubicBezTo>
                  <a:pt x="200748" y="229084"/>
                  <a:pt x="196436" y="233684"/>
                  <a:pt x="190918" y="236136"/>
                </a:cubicBezTo>
                <a:cubicBezTo>
                  <a:pt x="181239" y="240438"/>
                  <a:pt x="170821" y="242834"/>
                  <a:pt x="160773" y="246184"/>
                </a:cubicBezTo>
                <a:lnTo>
                  <a:pt x="145701" y="251209"/>
                </a:lnTo>
                <a:lnTo>
                  <a:pt x="130628" y="256233"/>
                </a:lnTo>
                <a:cubicBezTo>
                  <a:pt x="125604" y="259582"/>
                  <a:pt x="120957" y="263581"/>
                  <a:pt x="115556" y="266281"/>
                </a:cubicBezTo>
                <a:cubicBezTo>
                  <a:pt x="73971" y="287073"/>
                  <a:pt x="132665" y="249987"/>
                  <a:pt x="80387" y="281354"/>
                </a:cubicBezTo>
                <a:cubicBezTo>
                  <a:pt x="70032" y="287567"/>
                  <a:pt x="58781" y="292911"/>
                  <a:pt x="50242" y="301450"/>
                </a:cubicBezTo>
                <a:cubicBezTo>
                  <a:pt x="46892" y="304800"/>
                  <a:pt x="43892" y="308540"/>
                  <a:pt x="40193" y="311499"/>
                </a:cubicBezTo>
                <a:cubicBezTo>
                  <a:pt x="20432" y="327308"/>
                  <a:pt x="27951" y="315136"/>
                  <a:pt x="10048" y="336620"/>
                </a:cubicBezTo>
                <a:cubicBezTo>
                  <a:pt x="6182" y="341259"/>
                  <a:pt x="0" y="351692"/>
                  <a:pt x="0" y="351692"/>
                </a:cubicBezTo>
              </a:path>
            </a:pathLst>
          </a:cu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5" descr="squ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5900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-36513" y="4581525"/>
            <a:ext cx="9180513" cy="1700213"/>
          </a:xfrm>
          <a:prstGeom prst="rect">
            <a:avLst/>
          </a:prstGeom>
          <a:solidFill>
            <a:srgbClr val="1C2691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348038" y="4913313"/>
            <a:ext cx="5759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Olympic Delivery Authority                                  </a:t>
            </a:r>
            <a:r>
              <a:rPr lang="en-GB">
                <a:solidFill>
                  <a:schemeClr val="bg1"/>
                </a:solidFill>
              </a:rPr>
              <a:t>Energy Centres for London 2012</a:t>
            </a:r>
            <a:r>
              <a:rPr lang="en-GB" sz="2800">
                <a:solidFill>
                  <a:schemeClr val="bg1"/>
                </a:solidFill>
              </a:rPr>
              <a:t> 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6372225" y="2565400"/>
            <a:ext cx="2808288" cy="1584325"/>
          </a:xfrm>
          <a:prstGeom prst="rect">
            <a:avLst/>
          </a:prstGeom>
          <a:solidFill>
            <a:srgbClr val="1C2691">
              <a:alpha val="8392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480175" y="2106613"/>
            <a:ext cx="2700338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rgbClr val="FFBE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£100</a:t>
            </a:r>
            <a:r>
              <a:rPr lang="en-GB" sz="1600">
                <a:solidFill>
                  <a:schemeClr val="bg1"/>
                </a:solidFill>
              </a:rPr>
              <a:t> million investment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40</a:t>
            </a:r>
            <a:r>
              <a:rPr lang="en-GB" sz="1600">
                <a:solidFill>
                  <a:schemeClr val="bg1"/>
                </a:solidFill>
              </a:rPr>
              <a:t> year concession</a:t>
            </a:r>
          </a:p>
          <a:p>
            <a:pPr>
              <a:spcBef>
                <a:spcPct val="50000"/>
              </a:spcBef>
            </a:pPr>
            <a:endParaRPr lang="en-GB" sz="4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   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0" y="908050"/>
            <a:ext cx="2808288" cy="1584325"/>
          </a:xfrm>
          <a:prstGeom prst="rect">
            <a:avLst/>
          </a:prstGeom>
          <a:solidFill>
            <a:srgbClr val="1C2691">
              <a:alpha val="8392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0" y="981075"/>
            <a:ext cx="291623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20 </a:t>
            </a:r>
            <a:r>
              <a:rPr lang="en-GB" sz="1600">
                <a:solidFill>
                  <a:schemeClr val="bg1"/>
                </a:solidFill>
              </a:rPr>
              <a:t>km of energy network</a:t>
            </a:r>
          </a:p>
          <a:p>
            <a:pPr marL="177800" indent="-177800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2 </a:t>
            </a:r>
            <a:r>
              <a:rPr lang="en-GB" sz="1600">
                <a:solidFill>
                  <a:schemeClr val="bg1"/>
                </a:solidFill>
              </a:rPr>
              <a:t>energy centres          </a:t>
            </a:r>
            <a:r>
              <a:rPr lang="en-GB" sz="1600">
                <a:solidFill>
                  <a:srgbClr val="009187"/>
                </a:solidFill>
              </a:rPr>
              <a:t>      </a:t>
            </a:r>
            <a:r>
              <a:rPr lang="en-GB" sz="1600">
                <a:solidFill>
                  <a:schemeClr val="bg1"/>
                </a:solidFill>
              </a:rPr>
              <a:t>(district heating &amp; cooling)</a:t>
            </a:r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nimBg="1"/>
      <p:bldP spid="133125" grpId="0"/>
      <p:bldP spid="133126" grpId="0" animBg="1"/>
      <p:bldP spid="133127" grpId="0"/>
      <p:bldP spid="133128" grpId="0" animBg="1"/>
      <p:bldP spid="1331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9" descr="iStock_000002544419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solidFill>
            <a:srgbClr val="1C2691">
              <a:alpha val="83920"/>
            </a:srgbClr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-36513" y="4392613"/>
            <a:ext cx="9180513" cy="1700212"/>
          </a:xfrm>
          <a:prstGeom prst="rect">
            <a:avLst/>
          </a:prstGeom>
          <a:solidFill>
            <a:srgbClr val="1C2691">
              <a:alpha val="8392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3059113" y="4724400"/>
            <a:ext cx="6084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Whitehall Distribution Centre, </a:t>
            </a:r>
            <a:r>
              <a:rPr lang="en-GB" sz="2000">
                <a:solidFill>
                  <a:schemeClr val="bg1"/>
                </a:solidFill>
              </a:rPr>
              <a:t>London</a:t>
            </a:r>
            <a:endParaRPr lang="en-US" sz="2800">
              <a:solidFill>
                <a:srgbClr val="FFBE00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-36513" y="620713"/>
            <a:ext cx="2808288" cy="1584325"/>
          </a:xfrm>
          <a:prstGeom prst="rect">
            <a:avLst/>
          </a:prstGeom>
          <a:solidFill>
            <a:srgbClr val="1C2691">
              <a:alpha val="8392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71438" y="693738"/>
            <a:ext cx="26289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11</a:t>
            </a:r>
            <a:r>
              <a:rPr lang="en-GB">
                <a:solidFill>
                  <a:srgbClr val="FFBE00"/>
                </a:solidFill>
              </a:rPr>
              <a:t> </a:t>
            </a:r>
            <a:r>
              <a:rPr lang="en-GB">
                <a:solidFill>
                  <a:schemeClr val="bg1"/>
                </a:solidFill>
              </a:rPr>
              <a:t>year contract</a:t>
            </a:r>
            <a:r>
              <a:rPr lang="en-GB"/>
              <a:t> </a:t>
            </a:r>
          </a:p>
          <a:p>
            <a:pPr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Operation &amp; Maintenance       of two energy centre </a:t>
            </a:r>
            <a:r>
              <a:rPr lang="en-GB" sz="1600">
                <a:solidFill>
                  <a:srgbClr val="009187"/>
                </a:solidFill>
              </a:rPr>
              <a:t>            </a:t>
            </a:r>
            <a:r>
              <a:rPr lang="en-GB" sz="1600">
                <a:solidFill>
                  <a:schemeClr val="bg1"/>
                </a:solidFill>
              </a:rPr>
              <a:t>plantrooms</a:t>
            </a: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6300788" y="2347913"/>
            <a:ext cx="2808287" cy="1584325"/>
          </a:xfrm>
          <a:prstGeom prst="rect">
            <a:avLst/>
          </a:prstGeom>
          <a:solidFill>
            <a:srgbClr val="1C2691">
              <a:alpha val="8392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6408738" y="2420938"/>
            <a:ext cx="270033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Providing heat &amp; standby power to 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20 </a:t>
            </a:r>
            <a:r>
              <a:rPr lang="en-GB" sz="1600">
                <a:solidFill>
                  <a:schemeClr val="bg1"/>
                </a:solidFill>
              </a:rPr>
              <a:t>Government depts</a:t>
            </a:r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 animBg="1"/>
      <p:bldP spid="56333" grpId="0"/>
      <p:bldP spid="56334" grpId="0" animBg="1"/>
      <p:bldP spid="56335" grpId="0"/>
      <p:bldP spid="56336" grpId="0" animBg="1"/>
      <p:bldP spid="563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4"/>
          <p:cNvSpPr txBox="1">
            <a:spLocks noChangeArrowheads="1"/>
          </p:cNvSpPr>
          <p:nvPr/>
        </p:nvSpPr>
        <p:spPr bwMode="auto">
          <a:xfrm>
            <a:off x="0" y="4643438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  <a:latin typeface="Tahoma" pitchFamily="34" charset="0"/>
              </a:rPr>
              <a:t>Characteristics of Successful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The DE Triangle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000375" y="2643188"/>
            <a:ext cx="3214688" cy="27860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2143125" y="3357563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/>
              <a:t>Diversity</a:t>
            </a:r>
          </a:p>
        </p:txBody>
      </p:sp>
      <p:sp>
        <p:nvSpPr>
          <p:cNvPr id="34820" name="TextBox 8"/>
          <p:cNvSpPr txBox="1">
            <a:spLocks noChangeArrowheads="1"/>
          </p:cNvSpPr>
          <p:nvPr/>
        </p:nvSpPr>
        <p:spPr bwMode="auto">
          <a:xfrm>
            <a:off x="5357813" y="3429000"/>
            <a:ext cx="1928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/>
              <a:t>Density</a:t>
            </a:r>
          </a:p>
        </p:txBody>
      </p:sp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3429000" y="5487988"/>
            <a:ext cx="357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/>
              <a:t>Deliverability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Diversity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68313" y="1857375"/>
            <a:ext cx="8229600" cy="4525963"/>
          </a:xfrm>
        </p:spPr>
        <p:txBody>
          <a:bodyPr/>
          <a:lstStyle/>
          <a:p>
            <a:r>
              <a:rPr lang="en-GB" sz="2400" smtClean="0"/>
              <a:t>What does it mean?</a:t>
            </a:r>
          </a:p>
          <a:p>
            <a:pPr lvl="1"/>
            <a:r>
              <a:rPr lang="en-GB" sz="2000" smtClean="0"/>
              <a:t>Mix of building types</a:t>
            </a:r>
          </a:p>
          <a:p>
            <a:pPr lvl="1"/>
            <a:r>
              <a:rPr lang="en-GB" sz="2000" smtClean="0"/>
              <a:t>Usage at different times of day/year</a:t>
            </a:r>
          </a:p>
          <a:p>
            <a:pPr lvl="1"/>
            <a:r>
              <a:rPr lang="en-GB" sz="2000" smtClean="0"/>
              <a:t>Usage for different loads - DHW; space heating; process heating</a:t>
            </a:r>
          </a:p>
          <a:p>
            <a:pPr lvl="1"/>
            <a:r>
              <a:rPr lang="en-GB" sz="2000" smtClean="0"/>
              <a:t>Existing buildings – a function of the existing urban geography</a:t>
            </a:r>
          </a:p>
          <a:p>
            <a:pPr lvl="1"/>
            <a:r>
              <a:rPr lang="en-GB" sz="2000" smtClean="0"/>
              <a:t>New Developments – mixed use is quite common for larger developments</a:t>
            </a:r>
          </a:p>
          <a:p>
            <a:r>
              <a:rPr lang="en-GB" sz="2400" smtClean="0"/>
              <a:t>Why is it important?</a:t>
            </a:r>
          </a:p>
          <a:p>
            <a:pPr lvl="1"/>
            <a:r>
              <a:rPr lang="en-GB" sz="2000" smtClean="0"/>
              <a:t>CHP and other low carbon plant operates optimally at continuous output</a:t>
            </a:r>
          </a:p>
          <a:p>
            <a:pPr lvl="1"/>
            <a:r>
              <a:rPr lang="en-GB" sz="2000" smtClean="0"/>
              <a:t>Diverse loads provides year round baseload</a:t>
            </a:r>
          </a:p>
          <a:p>
            <a:pPr lvl="1"/>
            <a:r>
              <a:rPr lang="en-GB" sz="2000" smtClean="0"/>
              <a:t>Increases CO</a:t>
            </a:r>
            <a:r>
              <a:rPr lang="en-GB" sz="2000" baseline="-25000" smtClean="0"/>
              <a:t>2</a:t>
            </a:r>
            <a:r>
              <a:rPr lang="en-GB" sz="2000" smtClean="0"/>
              <a:t> savings and financial viability</a:t>
            </a:r>
          </a:p>
          <a:p>
            <a:pPr lvl="1"/>
            <a:r>
              <a:rPr lang="en-GB" sz="2000" smtClean="0"/>
              <a:t>Can reduce peak demand significantly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Density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What does it mean?</a:t>
            </a:r>
          </a:p>
          <a:p>
            <a:pPr lvl="1"/>
            <a:r>
              <a:rPr lang="en-GB" sz="2000" smtClean="0"/>
              <a:t>Heat density (kWh/m</a:t>
            </a:r>
            <a:r>
              <a:rPr lang="en-GB" sz="2000" baseline="30000" smtClean="0"/>
              <a:t>2</a:t>
            </a:r>
            <a:r>
              <a:rPr lang="en-GB" sz="2000" smtClean="0"/>
              <a:t>)</a:t>
            </a:r>
          </a:p>
          <a:p>
            <a:pPr lvl="1"/>
            <a:r>
              <a:rPr lang="en-GB" sz="2000" smtClean="0"/>
              <a:t>Proximity of buildings</a:t>
            </a:r>
          </a:p>
          <a:p>
            <a:pPr lvl="1"/>
            <a:endParaRPr lang="en-GB" sz="2000" smtClean="0"/>
          </a:p>
          <a:p>
            <a:r>
              <a:rPr lang="en-GB" sz="2400" smtClean="0"/>
              <a:t>Why is it important?</a:t>
            </a:r>
          </a:p>
          <a:p>
            <a:pPr lvl="1"/>
            <a:r>
              <a:rPr lang="en-GB" sz="2000" smtClean="0"/>
              <a:t>Reduces capital cost due to reduced network costs</a:t>
            </a:r>
          </a:p>
          <a:p>
            <a:pPr lvl="1"/>
            <a:r>
              <a:rPr lang="en-GB" sz="2000" smtClean="0"/>
              <a:t>Reduces highway buried services risk</a:t>
            </a:r>
          </a:p>
          <a:p>
            <a:pPr lvl="1"/>
            <a:r>
              <a:rPr lang="en-GB" sz="2000" smtClean="0"/>
              <a:t>Increases financial viability</a:t>
            </a:r>
          </a:p>
          <a:p>
            <a:pPr lvl="1"/>
            <a:endParaRPr lang="en-GB" sz="2000" smtClean="0"/>
          </a:p>
          <a:p>
            <a:endParaRPr lang="en-GB" sz="2400" smtClean="0"/>
          </a:p>
          <a:p>
            <a:pPr>
              <a:buFontTx/>
              <a:buNone/>
            </a:pPr>
            <a:endParaRPr lang="en-GB" sz="2400" smtClean="0"/>
          </a:p>
          <a:p>
            <a:endParaRPr lang="en-GB" sz="24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Deliverability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Several key issues including;</a:t>
            </a:r>
          </a:p>
          <a:p>
            <a:pPr lvl="1"/>
            <a:r>
              <a:rPr lang="en-GB" sz="2000" smtClean="0"/>
              <a:t>Potential for long term contract</a:t>
            </a:r>
          </a:p>
          <a:p>
            <a:pPr lvl="1"/>
            <a:r>
              <a:rPr lang="en-GB" sz="2000" smtClean="0"/>
              <a:t>Number of customers</a:t>
            </a:r>
          </a:p>
          <a:p>
            <a:pPr lvl="1"/>
            <a:r>
              <a:rPr lang="en-GB" sz="2000" smtClean="0"/>
              <a:t>Nature of customers</a:t>
            </a:r>
          </a:p>
          <a:p>
            <a:pPr lvl="1"/>
            <a:r>
              <a:rPr lang="en-GB" sz="2000" smtClean="0"/>
              <a:t>Revenue certainty and financability</a:t>
            </a:r>
          </a:p>
          <a:p>
            <a:pPr lvl="1"/>
            <a:r>
              <a:rPr lang="en-GB" sz="2000" smtClean="0"/>
              <a:t>Timing (phasing of loads)</a:t>
            </a:r>
          </a:p>
          <a:p>
            <a:pPr lvl="1"/>
            <a:endParaRPr lang="en-GB" sz="2000" smtClean="0"/>
          </a:p>
          <a:p>
            <a:r>
              <a:rPr lang="en-GB" sz="2400" smtClean="0"/>
              <a:t>Key questions;</a:t>
            </a:r>
          </a:p>
          <a:p>
            <a:pPr lvl="1"/>
            <a:r>
              <a:rPr lang="en-GB" sz="2000" smtClean="0"/>
              <a:t>Who would the contracting party be?</a:t>
            </a:r>
          </a:p>
          <a:p>
            <a:pPr lvl="1"/>
            <a:r>
              <a:rPr lang="en-GB" sz="2000" smtClean="0"/>
              <a:t>How much of the project can they commit?</a:t>
            </a:r>
          </a:p>
          <a:p>
            <a:pPr lvl="1"/>
            <a:r>
              <a:rPr lang="en-GB" sz="2000" smtClean="0"/>
              <a:t>Does this provide sufficient certainty around energy consumption, energy sales and appropriate plant selection?</a:t>
            </a:r>
          </a:p>
          <a:p>
            <a:pPr lvl="1"/>
            <a:endParaRPr lang="en-GB" sz="20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827088" y="4652963"/>
            <a:ext cx="5761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  <a:latin typeface="Tahoma" pitchFamily="34" charset="0"/>
              </a:rPr>
              <a:t>Questions &amp; Answers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Presentation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Cofely District Energy</a:t>
            </a:r>
          </a:p>
          <a:p>
            <a:pPr eaLnBrk="1" hangingPunct="1"/>
            <a:r>
              <a:rPr lang="en-GB" sz="2400" smtClean="0"/>
              <a:t>Group Projects and Case Studies</a:t>
            </a:r>
          </a:p>
          <a:p>
            <a:pPr eaLnBrk="1" hangingPunct="1"/>
            <a:r>
              <a:rPr lang="en-GB" sz="2400" smtClean="0"/>
              <a:t>Characteristics of Successful Projects</a:t>
            </a:r>
          </a:p>
          <a:p>
            <a:pPr eaLnBrk="1" hangingPunct="1"/>
            <a:r>
              <a:rPr lang="en-GB" sz="2400" smtClean="0"/>
              <a:t>Questions &amp; Answers</a:t>
            </a:r>
          </a:p>
          <a:p>
            <a:pPr eaLnBrk="1" hangingPunct="1"/>
            <a:endParaRPr lang="en-GB" sz="2400" smtClean="0"/>
          </a:p>
          <a:p>
            <a:pPr lvl="2" eaLnBrk="1" hangingPunct="1">
              <a:buFontTx/>
              <a:buNone/>
            </a:pPr>
            <a:endParaRPr lang="en-GB" sz="1800" smtClean="0"/>
          </a:p>
          <a:p>
            <a:pPr eaLnBrk="1" hangingPunct="1"/>
            <a:endParaRPr lang="en-GB" sz="2400" smtClean="0"/>
          </a:p>
          <a:p>
            <a:pPr eaLnBrk="1" hangingPunct="1">
              <a:buFontTx/>
              <a:buNone/>
            </a:pPr>
            <a:endParaRPr lang="en-GB" sz="2400" smtClean="0"/>
          </a:p>
          <a:p>
            <a:pPr lvl="1" eaLnBrk="1" hangingPunct="1"/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Cofely District Energy</a:t>
            </a:r>
          </a:p>
        </p:txBody>
      </p:sp>
      <p:pic>
        <p:nvPicPr>
          <p:cNvPr id="1741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924050"/>
            <a:ext cx="2535237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ight Arrow 36"/>
          <p:cNvSpPr>
            <a:spLocks noChangeArrowheads="1"/>
          </p:cNvSpPr>
          <p:nvPr/>
        </p:nvSpPr>
        <p:spPr bwMode="auto">
          <a:xfrm rot="2621879">
            <a:off x="1868488" y="3609975"/>
            <a:ext cx="2857500" cy="142875"/>
          </a:xfrm>
          <a:prstGeom prst="rightArrow">
            <a:avLst>
              <a:gd name="adj1" fmla="val 50000"/>
              <a:gd name="adj2" fmla="val 49907"/>
            </a:avLst>
          </a:prstGeom>
          <a:solidFill>
            <a:srgbClr val="00319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Box 32"/>
          <p:cNvSpPr txBox="1">
            <a:spLocks noChangeArrowheads="1"/>
          </p:cNvSpPr>
          <p:nvPr/>
        </p:nvSpPr>
        <p:spPr bwMode="auto">
          <a:xfrm>
            <a:off x="285720" y="2571744"/>
            <a:ext cx="2500343" cy="592470"/>
          </a:xfrm>
          <a:prstGeom prst="rect">
            <a:avLst/>
          </a:prstGeom>
          <a:solidFill>
            <a:schemeClr val="bg1"/>
          </a:solidFill>
          <a:ln w="9525" cap="rnd" cmpd="sng">
            <a:solidFill>
              <a:schemeClr val="tx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6600000"/>
            </a:lightRig>
          </a:scene3d>
          <a:sp3d extrusionH="342900" contourW="63500" prstMaterial="metal">
            <a:bevelT w="133350" h="82550"/>
            <a:bevelB w="165100" h="152400"/>
            <a:extrusionClr>
              <a:srgbClr val="00B0F0"/>
            </a:extrusionClr>
            <a:contourClr>
              <a:srgbClr val="003192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000000"/>
                </a:solidFill>
              </a:rPr>
              <a:t>Manchester</a:t>
            </a:r>
          </a:p>
          <a:p>
            <a:pPr>
              <a:defRPr/>
            </a:pPr>
            <a:endParaRPr lang="en-US" sz="200" u="sng" dirty="0">
              <a:solidFill>
                <a:srgbClr val="000000"/>
              </a:solidFill>
            </a:endParaRPr>
          </a:p>
          <a:p>
            <a:pPr marL="0" lvl="1" indent="180975" algn="just">
              <a:buFontTx/>
              <a:buBlip>
                <a:blip r:embed="rId4"/>
              </a:buBlip>
              <a:defRPr/>
            </a:pPr>
            <a:r>
              <a:rPr lang="en-US" sz="1000" dirty="0">
                <a:solidFill>
                  <a:srgbClr val="000000"/>
                </a:solidFill>
              </a:rPr>
              <a:t>Alexandra Park &amp; Longsight  Estates</a:t>
            </a:r>
          </a:p>
          <a:p>
            <a:pPr marL="0" lvl="1" indent="180975" algn="just">
              <a:buFontTx/>
              <a:buBlip>
                <a:blip r:embed="rId4"/>
              </a:buBlip>
              <a:defRPr/>
            </a:pPr>
            <a:r>
              <a:rPr lang="en-US" sz="1000" dirty="0">
                <a:solidFill>
                  <a:srgbClr val="000000"/>
                </a:solidFill>
              </a:rPr>
              <a:t>Media City  </a:t>
            </a:r>
          </a:p>
        </p:txBody>
      </p:sp>
      <p:sp>
        <p:nvSpPr>
          <p:cNvPr id="17415" name="Right Arrow 37"/>
          <p:cNvSpPr>
            <a:spLocks noChangeArrowheads="1"/>
          </p:cNvSpPr>
          <p:nvPr/>
        </p:nvSpPr>
        <p:spPr bwMode="auto">
          <a:xfrm rot="322334">
            <a:off x="2144713" y="5476875"/>
            <a:ext cx="2555875" cy="142875"/>
          </a:xfrm>
          <a:prstGeom prst="rightArrow">
            <a:avLst>
              <a:gd name="adj1" fmla="val 50000"/>
              <a:gd name="adj2" fmla="val 49691"/>
            </a:avLst>
          </a:prstGeom>
          <a:solidFill>
            <a:srgbClr val="00319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TextBox 34"/>
          <p:cNvSpPr txBox="1">
            <a:spLocks noChangeArrowheads="1"/>
          </p:cNvSpPr>
          <p:nvPr/>
        </p:nvSpPr>
        <p:spPr bwMode="auto">
          <a:xfrm>
            <a:off x="285734" y="5000636"/>
            <a:ext cx="2571754" cy="561692"/>
          </a:xfrm>
          <a:prstGeom prst="rect">
            <a:avLst/>
          </a:prstGeom>
          <a:solidFill>
            <a:schemeClr val="bg1"/>
          </a:solidFill>
          <a:ln w="9525" cap="rnd" cmpd="sng">
            <a:solidFill>
              <a:schemeClr val="tx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6600000"/>
            </a:lightRig>
          </a:scene3d>
          <a:sp3d extrusionH="342900" contourW="63500" prstMaterial="metal">
            <a:bevelT w="133350" h="82550"/>
            <a:bevelB w="165100" h="152400"/>
            <a:extrusionClr>
              <a:srgbClr val="00B0F0"/>
            </a:extrusionClr>
            <a:contourClr>
              <a:srgbClr val="003192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000000"/>
                </a:solidFill>
              </a:rPr>
              <a:t>South Coast</a:t>
            </a:r>
          </a:p>
          <a:p>
            <a:pPr marL="180975" lvl="1" indent="-180975">
              <a:buFontTx/>
              <a:buBlip>
                <a:blip r:embed="rId4"/>
              </a:buBlip>
              <a:defRPr/>
            </a:pPr>
            <a:r>
              <a:rPr lang="en-US" sz="1000" dirty="0">
                <a:solidFill>
                  <a:srgbClr val="000000"/>
                </a:solidFill>
              </a:rPr>
              <a:t>Southampton  Geothermal  Heating Co</a:t>
            </a:r>
          </a:p>
          <a:p>
            <a:pPr marL="180975" lvl="1" indent="-180975">
              <a:buFontTx/>
              <a:buBlip>
                <a:blip r:embed="rId4"/>
              </a:buBlip>
              <a:defRPr/>
            </a:pPr>
            <a:r>
              <a:rPr lang="en-US" sz="1000" dirty="0">
                <a:solidFill>
                  <a:srgbClr val="000000"/>
                </a:solidFill>
              </a:rPr>
              <a:t>Eastleigh  </a:t>
            </a:r>
          </a:p>
        </p:txBody>
      </p:sp>
      <p:sp>
        <p:nvSpPr>
          <p:cNvPr id="17419" name="Right Arrow 38"/>
          <p:cNvSpPr>
            <a:spLocks noChangeArrowheads="1"/>
          </p:cNvSpPr>
          <p:nvPr/>
        </p:nvSpPr>
        <p:spPr bwMode="auto">
          <a:xfrm rot="1446355">
            <a:off x="2132013" y="4587875"/>
            <a:ext cx="2555875" cy="139700"/>
          </a:xfrm>
          <a:prstGeom prst="rightArrow">
            <a:avLst>
              <a:gd name="adj1" fmla="val 50000"/>
              <a:gd name="adj2" fmla="val 49804"/>
            </a:avLst>
          </a:prstGeom>
          <a:solidFill>
            <a:srgbClr val="00319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TextBox 33"/>
          <p:cNvSpPr txBox="1">
            <a:spLocks noChangeArrowheads="1"/>
          </p:cNvSpPr>
          <p:nvPr/>
        </p:nvSpPr>
        <p:spPr bwMode="auto">
          <a:xfrm>
            <a:off x="285707" y="3857628"/>
            <a:ext cx="2500343" cy="561692"/>
          </a:xfrm>
          <a:prstGeom prst="rect">
            <a:avLst/>
          </a:prstGeom>
          <a:solidFill>
            <a:schemeClr val="bg1"/>
          </a:solidFill>
          <a:ln w="9525" cap="rnd" cmpd="sng">
            <a:solidFill>
              <a:schemeClr val="tx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6600000"/>
            </a:lightRig>
          </a:scene3d>
          <a:sp3d extrusionH="342900" contourW="63500" prstMaterial="metal">
            <a:bevelT w="133350" h="82550"/>
            <a:bevelB w="165100" h="152400"/>
            <a:extrusionClr>
              <a:srgbClr val="00B0F0"/>
            </a:extrusionClr>
            <a:contourClr>
              <a:srgbClr val="003192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000000"/>
                </a:solidFill>
              </a:rPr>
              <a:t>West Midlands</a:t>
            </a:r>
          </a:p>
          <a:p>
            <a:pPr marL="180975" lvl="1" indent="-180975" algn="just">
              <a:buFontTx/>
              <a:buBlip>
                <a:blip r:embed="rId4"/>
              </a:buBlip>
              <a:defRPr/>
            </a:pPr>
            <a:r>
              <a:rPr lang="en-US" sz="1000" dirty="0">
                <a:solidFill>
                  <a:srgbClr val="000000"/>
                </a:solidFill>
              </a:rPr>
              <a:t>Birmingham  District Energy Co</a:t>
            </a:r>
          </a:p>
          <a:p>
            <a:pPr marL="180975" lvl="1" indent="-180975" algn="just">
              <a:buFontTx/>
              <a:buBlip>
                <a:blip r:embed="rId4"/>
              </a:buBlip>
              <a:defRPr/>
            </a:pPr>
            <a:r>
              <a:rPr lang="en-US" sz="1000" dirty="0">
                <a:solidFill>
                  <a:srgbClr val="000000"/>
                </a:solidFill>
              </a:rPr>
              <a:t>Berryfields  Estate</a:t>
            </a:r>
          </a:p>
        </p:txBody>
      </p:sp>
      <p:sp>
        <p:nvSpPr>
          <p:cNvPr id="17423" name="Right Arrow 39"/>
          <p:cNvSpPr>
            <a:spLocks noChangeArrowheads="1"/>
          </p:cNvSpPr>
          <p:nvPr/>
        </p:nvSpPr>
        <p:spPr bwMode="auto">
          <a:xfrm rot="8403509">
            <a:off x="4941888" y="4860925"/>
            <a:ext cx="1474787" cy="128588"/>
          </a:xfrm>
          <a:prstGeom prst="rightArrow">
            <a:avLst>
              <a:gd name="adj1" fmla="val 50000"/>
              <a:gd name="adj2" fmla="val 49699"/>
            </a:avLst>
          </a:prstGeom>
          <a:solidFill>
            <a:srgbClr val="00319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TextBox 35"/>
          <p:cNvSpPr txBox="1">
            <a:spLocks noChangeArrowheads="1"/>
          </p:cNvSpPr>
          <p:nvPr/>
        </p:nvSpPr>
        <p:spPr bwMode="auto">
          <a:xfrm>
            <a:off x="4714876" y="2285992"/>
            <a:ext cx="4214842" cy="861774"/>
          </a:xfrm>
          <a:prstGeom prst="rect">
            <a:avLst/>
          </a:prstGeom>
          <a:solidFill>
            <a:schemeClr val="bg1"/>
          </a:solidFill>
          <a:ln w="9525" cap="rnd" cmpd="sng">
            <a:solidFill>
              <a:schemeClr val="tx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6600000"/>
            </a:lightRig>
          </a:scene3d>
          <a:sp3d extrusionH="342900" contourW="63500" prstMaterial="metal">
            <a:bevelT w="133350" h="82550"/>
            <a:bevelB w="165100" h="152400"/>
            <a:extrusionClr>
              <a:srgbClr val="00B0F0"/>
            </a:extrusionClr>
            <a:contourClr>
              <a:srgbClr val="003192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</a:rPr>
              <a:t>Nationally – No.1 in District Energy </a:t>
            </a:r>
          </a:p>
          <a:p>
            <a:pPr marL="180975" lvl="1" indent="-180975">
              <a:buFontTx/>
              <a:buBlip>
                <a:blip r:embed="rId4"/>
              </a:buBlip>
              <a:defRPr/>
            </a:pPr>
            <a:r>
              <a:rPr lang="en-US" sz="1200" dirty="0">
                <a:solidFill>
                  <a:srgbClr val="000000"/>
                </a:solidFill>
              </a:rPr>
              <a:t>~ 35 MW of low carbon electricity generation</a:t>
            </a:r>
          </a:p>
          <a:p>
            <a:pPr marL="180975" lvl="1" indent="-180975">
              <a:buFontTx/>
              <a:buBlip>
                <a:blip r:embed="rId4"/>
              </a:buBlip>
              <a:defRPr/>
            </a:pPr>
            <a:r>
              <a:rPr lang="en-US" sz="1200" dirty="0">
                <a:solidFill>
                  <a:srgbClr val="000000"/>
                </a:solidFill>
              </a:rPr>
              <a:t>Operation &amp; management of over 300 MW of boiler plant and 50 km of district heating and cooling pipework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6000760" y="3571876"/>
            <a:ext cx="2714644" cy="1061829"/>
          </a:xfrm>
          <a:prstGeom prst="rect">
            <a:avLst/>
          </a:prstGeom>
          <a:solidFill>
            <a:schemeClr val="bg1"/>
          </a:solidFill>
          <a:ln w="9525" cap="rnd" cmpd="sng">
            <a:solidFill>
              <a:schemeClr val="tx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6600000"/>
            </a:lightRig>
          </a:scene3d>
          <a:sp3d extrusionH="342900" contourW="63500" prstMaterial="metal">
            <a:bevelT w="133350" h="82550"/>
            <a:bevelB w="165100" h="152400"/>
            <a:extrusionClr>
              <a:srgbClr val="00B0F0"/>
            </a:extrusionClr>
            <a:contourClr>
              <a:srgbClr val="003192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000000"/>
                </a:solidFill>
              </a:rPr>
              <a:t>London </a:t>
            </a:r>
          </a:p>
          <a:p>
            <a:pPr marL="180975" lvl="1" indent="-180975">
              <a:buFontTx/>
              <a:buBlip>
                <a:blip r:embed="rId4"/>
              </a:buBlip>
              <a:defRPr/>
            </a:pPr>
            <a:r>
              <a:rPr lang="en-US" sz="1050" dirty="0">
                <a:solidFill>
                  <a:srgbClr val="000000"/>
                </a:solidFill>
              </a:rPr>
              <a:t>Olympic Park and Stratford City</a:t>
            </a:r>
          </a:p>
          <a:p>
            <a:pPr marL="180975" lvl="1" indent="-180975">
              <a:buFontTx/>
              <a:buBlip>
                <a:blip r:embed="rId4"/>
              </a:buBlip>
              <a:defRPr/>
            </a:pPr>
            <a:r>
              <a:rPr lang="en-US" sz="1050" dirty="0">
                <a:solidFill>
                  <a:srgbClr val="000000"/>
                </a:solidFill>
              </a:rPr>
              <a:t>Bloomsbury Heat &amp; Power </a:t>
            </a:r>
          </a:p>
          <a:p>
            <a:pPr marL="180975" lvl="1" indent="-180975">
              <a:buFontTx/>
              <a:buBlip>
                <a:blip r:embed="rId4"/>
              </a:buBlip>
              <a:defRPr/>
            </a:pPr>
            <a:r>
              <a:rPr lang="en-US" sz="1050" dirty="0">
                <a:solidFill>
                  <a:srgbClr val="000000"/>
                </a:solidFill>
              </a:rPr>
              <a:t>Whitehall</a:t>
            </a:r>
          </a:p>
          <a:p>
            <a:pPr marL="180975" lvl="1" indent="-180975">
              <a:buFontTx/>
              <a:buBlip>
                <a:blip r:embed="rId4"/>
              </a:buBlip>
              <a:defRPr/>
            </a:pPr>
            <a:r>
              <a:rPr lang="en-US" sz="1050" dirty="0">
                <a:solidFill>
                  <a:srgbClr val="000000"/>
                </a:solidFill>
              </a:rPr>
              <a:t>Comet Square, Hatfield </a:t>
            </a:r>
          </a:p>
          <a:p>
            <a:pPr marL="180975" lvl="1" indent="-180975">
              <a:buFontTx/>
              <a:buBlip>
                <a:blip r:embed="rId4"/>
              </a:buBlip>
              <a:defRPr/>
            </a:pPr>
            <a:r>
              <a:rPr lang="en-US" sz="1050" dirty="0">
                <a:solidFill>
                  <a:srgbClr val="000000"/>
                </a:solidFill>
              </a:rPr>
              <a:t>Greenwich Millennium Village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CDE Capabilities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Over 20 years experience of district heating and CHP in the UK</a:t>
            </a:r>
          </a:p>
          <a:p>
            <a:r>
              <a:rPr lang="en-GB" smtClean="0"/>
              <a:t>Stable and directly employed operations teams</a:t>
            </a:r>
          </a:p>
          <a:p>
            <a:r>
              <a:rPr lang="en-GB" smtClean="0"/>
              <a:t>In house design and project management capability</a:t>
            </a:r>
          </a:p>
          <a:p>
            <a:endParaRPr lang="en-GB" smtClean="0"/>
          </a:p>
          <a:p>
            <a:pPr lvl="1"/>
            <a:r>
              <a:rPr lang="en-GB" sz="2000" smtClean="0"/>
              <a:t>Design </a:t>
            </a:r>
          </a:p>
          <a:p>
            <a:pPr lvl="1"/>
            <a:r>
              <a:rPr lang="en-GB" sz="2000" smtClean="0"/>
              <a:t>Build</a:t>
            </a:r>
          </a:p>
          <a:p>
            <a:pPr lvl="1"/>
            <a:r>
              <a:rPr lang="en-GB" sz="2000" smtClean="0"/>
              <a:t>Finance</a:t>
            </a:r>
          </a:p>
          <a:p>
            <a:pPr lvl="1"/>
            <a:r>
              <a:rPr lang="en-GB" sz="2000" smtClean="0"/>
              <a:t>Own</a:t>
            </a:r>
          </a:p>
          <a:p>
            <a:pPr lvl="1"/>
            <a:r>
              <a:rPr lang="en-GB" sz="2000" smtClean="0"/>
              <a:t>Operate</a:t>
            </a:r>
          </a:p>
          <a:p>
            <a:pPr lvl="1"/>
            <a:r>
              <a:rPr lang="en-GB" sz="2000" smtClean="0"/>
              <a:t>Maintain</a:t>
            </a:r>
          </a:p>
          <a:p>
            <a:endParaRPr lang="en-GB" smtClean="0"/>
          </a:p>
          <a:p>
            <a:r>
              <a:rPr lang="en-GB" smtClean="0"/>
              <a:t>Full risk outsourcing with a reliable and experienced partner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0" y="4652963"/>
            <a:ext cx="694848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  <a:latin typeface="Tahoma" pitchFamily="34" charset="0"/>
              </a:rPr>
              <a:t>Group District Energy Projects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accent2"/>
                </a:solidFill>
                <a:latin typeface="Tahoma" pitchFamily="34" charset="0"/>
              </a:rPr>
              <a:t>Case Studies and Lessons Learned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 noChangeArrowheads="1"/>
          </p:cNvPicPr>
          <p:nvPr/>
        </p:nvPicPr>
        <p:blipFill>
          <a:blip r:embed="rId3"/>
          <a:srcRect r="11746"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-36513" y="4392613"/>
            <a:ext cx="9180513" cy="1700212"/>
          </a:xfrm>
          <a:prstGeom prst="rect">
            <a:avLst/>
          </a:prstGeom>
          <a:solidFill>
            <a:srgbClr val="1C2691">
              <a:alpha val="8392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3059113" y="4724400"/>
            <a:ext cx="60848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Southampton Geothermal Heating Company, </a:t>
            </a:r>
            <a:r>
              <a:rPr lang="en-GB" sz="2000">
                <a:solidFill>
                  <a:schemeClr val="bg1"/>
                </a:solidFill>
              </a:rPr>
              <a:t>Southampton</a:t>
            </a:r>
            <a:endParaRPr lang="en-US" sz="2800">
              <a:solidFill>
                <a:srgbClr val="FFBE00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-36513" y="620713"/>
            <a:ext cx="3108326" cy="1584325"/>
          </a:xfrm>
          <a:prstGeom prst="rect">
            <a:avLst/>
          </a:prstGeom>
          <a:solidFill>
            <a:srgbClr val="1C2691">
              <a:alpha val="8392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0" y="693738"/>
            <a:ext cx="30718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City Wide </a:t>
            </a:r>
            <a:r>
              <a:rPr lang="en-GB">
                <a:solidFill>
                  <a:schemeClr val="bg1"/>
                </a:solidFill>
              </a:rPr>
              <a:t>DE Scheme</a:t>
            </a:r>
            <a:endParaRPr lang="en-GB"/>
          </a:p>
          <a:p>
            <a:pPr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70,000,000 kWh energy generated p.a.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11,000 tonnes CO2 saved p.a.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5929313" y="2347913"/>
            <a:ext cx="3179762" cy="1724025"/>
          </a:xfrm>
          <a:prstGeom prst="rect">
            <a:avLst/>
          </a:prstGeom>
          <a:solidFill>
            <a:srgbClr val="1C2691">
              <a:alpha val="8392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5929313" y="2286000"/>
            <a:ext cx="3214687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Providing heat chilled water &amp; electricity to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45+</a:t>
            </a:r>
            <a:r>
              <a:rPr lang="en-GB" sz="1600">
                <a:solidFill>
                  <a:schemeClr val="bg1"/>
                </a:solidFill>
              </a:rPr>
              <a:t>commercial consumers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800+ </a:t>
            </a:r>
            <a:r>
              <a:rPr lang="en-GB" sz="1600">
                <a:solidFill>
                  <a:schemeClr val="bg1"/>
                </a:solidFill>
              </a:rPr>
              <a:t>residential consumers</a:t>
            </a:r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 animBg="1"/>
      <p:bldP spid="56333" grpId="0"/>
      <p:bldP spid="56334" grpId="0" animBg="1"/>
      <p:bldP spid="56335" grpId="0"/>
      <p:bldP spid="56336" grpId="0" animBg="1"/>
      <p:bldP spid="563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SGHC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98663"/>
            <a:ext cx="8713787" cy="4525962"/>
          </a:xfrm>
        </p:spPr>
        <p:txBody>
          <a:bodyPr/>
          <a:lstStyle/>
          <a:p>
            <a:pPr eaLnBrk="1" hangingPunct="1"/>
            <a:r>
              <a:rPr lang="en-GB" smtClean="0"/>
              <a:t>Commenced 23 years ago</a:t>
            </a:r>
          </a:p>
          <a:p>
            <a:pPr eaLnBrk="1" hangingPunct="1"/>
            <a:r>
              <a:rPr lang="en-GB" smtClean="0"/>
              <a:t>Built on a Joint Co-Operation Agreement with Southampton City Council</a:t>
            </a:r>
          </a:p>
          <a:p>
            <a:pPr eaLnBrk="1" hangingPunct="1"/>
            <a:r>
              <a:rPr lang="en-GB" smtClean="0"/>
              <a:t>£5.0 M p.a. Energy Sales</a:t>
            </a:r>
          </a:p>
          <a:p>
            <a:pPr eaLnBrk="1" hangingPunct="1"/>
            <a:r>
              <a:rPr lang="en-GB" smtClean="0"/>
              <a:t>£0.6 M p.a. cost savings to consumers.</a:t>
            </a:r>
          </a:p>
          <a:p>
            <a:pPr eaLnBrk="1" hangingPunct="1"/>
            <a:r>
              <a:rPr lang="en-GB" smtClean="0"/>
              <a:t>11,000 tonnes of CO</a:t>
            </a:r>
            <a:r>
              <a:rPr lang="en-GB" baseline="-25000" smtClean="0"/>
              <a:t>2</a:t>
            </a:r>
            <a:r>
              <a:rPr lang="en-GB" smtClean="0"/>
              <a:t> saved p.a.</a:t>
            </a:r>
          </a:p>
          <a:p>
            <a:pPr eaLnBrk="1" hangingPunct="1"/>
            <a:r>
              <a:rPr lang="en-GB" smtClean="0"/>
              <a:t>8MWe of CHP</a:t>
            </a:r>
          </a:p>
          <a:p>
            <a:pPr eaLnBrk="1" hangingPunct="1"/>
            <a:r>
              <a:rPr lang="en-GB" smtClean="0"/>
              <a:t>UK’s only genuine deep geothermal resources</a:t>
            </a:r>
          </a:p>
          <a:p>
            <a:pPr eaLnBrk="1" hangingPunct="1"/>
            <a:r>
              <a:rPr lang="en-GB" smtClean="0"/>
              <a:t>Supplying heating, cooling and electricity</a:t>
            </a:r>
          </a:p>
          <a:p>
            <a:pPr eaLnBrk="1" hangingPunct="1"/>
            <a:r>
              <a:rPr lang="en-GB" smtClean="0"/>
              <a:t>A network of 14 km of buried pipework</a:t>
            </a:r>
          </a:p>
          <a:p>
            <a:pPr eaLnBrk="1" hangingPunct="1"/>
            <a:r>
              <a:rPr lang="en-GB" smtClean="0"/>
              <a:t>Project built on 20 year energy supply contracts</a:t>
            </a:r>
          </a:p>
          <a:p>
            <a:pPr eaLnBrk="1" hangingPunct="1"/>
            <a:r>
              <a:rPr lang="en-GB" smtClean="0"/>
              <a:t>Capital cost to date £12M</a:t>
            </a:r>
          </a:p>
          <a:p>
            <a:pPr lvl="2" eaLnBrk="1" hangingPunct="1">
              <a:buFontTx/>
              <a:buNone/>
            </a:pPr>
            <a:endParaRPr lang="en-GB" smtClean="0"/>
          </a:p>
          <a:p>
            <a:pPr eaLnBrk="1" hangingPunct="1"/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  <a:p>
            <a:pPr lvl="1" eaLnBrk="1" hangingPunct="1"/>
            <a:endParaRPr lang="en-GB" smtClean="0"/>
          </a:p>
        </p:txBody>
      </p:sp>
      <p:pic>
        <p:nvPicPr>
          <p:cNvPr id="23555" name="Picture 2" descr="WARTD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852738"/>
            <a:ext cx="3240087" cy="1944687"/>
          </a:xfrm>
          <a:prstGeom prst="rect">
            <a:avLst/>
          </a:prstGeom>
          <a:noFill/>
          <a:ln w="9525">
            <a:solidFill>
              <a:srgbClr val="1414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Arial" charset="0"/>
                <a:cs typeface="Arial" charset="0"/>
              </a:rPr>
              <a:t>Energy Efficiency in Action</a:t>
            </a:r>
          </a:p>
          <a:p>
            <a:pPr lvl="1" eaLnBrk="1" hangingPunct="1"/>
            <a:r>
              <a:rPr lang="en-GB" smtClean="0">
                <a:latin typeface="Arial" charset="0"/>
                <a:cs typeface="Arial" charset="0"/>
              </a:rPr>
              <a:t>Energy Efficiency in Action</a:t>
            </a:r>
          </a:p>
          <a:p>
            <a:pPr lvl="2" eaLnBrk="1" hangingPunct="1"/>
            <a:r>
              <a:rPr lang="en-GB" smtClean="0">
                <a:latin typeface="Arial" charset="0"/>
                <a:cs typeface="Arial" charset="0"/>
              </a:rPr>
              <a:t>Energy Efficiency in Action</a:t>
            </a:r>
          </a:p>
          <a:p>
            <a:pPr lvl="2" eaLnBrk="1" hangingPunct="1">
              <a:buFontTx/>
              <a:buNone/>
            </a:pPr>
            <a:endParaRPr lang="en-GB" smtClean="0">
              <a:latin typeface="Arial" charset="0"/>
              <a:cs typeface="Arial" charset="0"/>
            </a:endParaRPr>
          </a:p>
          <a:p>
            <a:pPr eaLnBrk="1" hangingPunct="1"/>
            <a:endParaRPr lang="en-GB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GB" smtClean="0">
              <a:latin typeface="Arial" charset="0"/>
              <a:cs typeface="Arial" charset="0"/>
            </a:endParaRPr>
          </a:p>
          <a:p>
            <a:pPr lvl="1" eaLnBrk="1" hangingPunct="1"/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4579" name="Rectangle 44"/>
          <p:cNvSpPr>
            <a:spLocks noChangeArrowheads="1"/>
          </p:cNvSpPr>
          <p:nvPr/>
        </p:nvSpPr>
        <p:spPr bwMode="auto">
          <a:xfrm>
            <a:off x="-357188" y="-214313"/>
            <a:ext cx="9715501" cy="73580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24580" name="Line 23"/>
          <p:cNvSpPr>
            <a:spLocks noChangeShapeType="1"/>
          </p:cNvSpPr>
          <p:nvPr/>
        </p:nvSpPr>
        <p:spPr bwMode="auto">
          <a:xfrm>
            <a:off x="2797175" y="3857625"/>
            <a:ext cx="504825" cy="0"/>
          </a:xfrm>
          <a:prstGeom prst="line">
            <a:avLst/>
          </a:prstGeom>
          <a:noFill/>
          <a:ln w="50800">
            <a:solidFill>
              <a:srgbClr val="00319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8572500" y="4857750"/>
            <a:ext cx="0" cy="5762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>
            <a:off x="952500" y="4813300"/>
            <a:ext cx="0" cy="5762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2"/>
          <p:cNvSpPr>
            <a:spLocks noChangeShapeType="1"/>
          </p:cNvSpPr>
          <p:nvPr/>
        </p:nvSpPr>
        <p:spPr bwMode="auto">
          <a:xfrm>
            <a:off x="1979613" y="1152525"/>
            <a:ext cx="50323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3"/>
          <p:cNvSpPr>
            <a:spLocks noChangeShapeType="1"/>
          </p:cNvSpPr>
          <p:nvPr/>
        </p:nvSpPr>
        <p:spPr bwMode="auto">
          <a:xfrm>
            <a:off x="1979613" y="2232025"/>
            <a:ext cx="14398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4"/>
          <p:cNvSpPr>
            <a:spLocks noChangeShapeType="1"/>
          </p:cNvSpPr>
          <p:nvPr/>
        </p:nvSpPr>
        <p:spPr bwMode="auto">
          <a:xfrm>
            <a:off x="3419475" y="1871663"/>
            <a:ext cx="0" cy="16557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5"/>
          <p:cNvSpPr>
            <a:spLocks noChangeShapeType="1"/>
          </p:cNvSpPr>
          <p:nvPr/>
        </p:nvSpPr>
        <p:spPr bwMode="auto">
          <a:xfrm>
            <a:off x="3937000" y="4895850"/>
            <a:ext cx="0" cy="5762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6"/>
          <p:cNvSpPr>
            <a:spLocks noChangeShapeType="1"/>
          </p:cNvSpPr>
          <p:nvPr/>
        </p:nvSpPr>
        <p:spPr bwMode="auto">
          <a:xfrm>
            <a:off x="5397500" y="4895850"/>
            <a:ext cx="0" cy="5762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7"/>
          <p:cNvSpPr>
            <a:spLocks noChangeShapeType="1"/>
          </p:cNvSpPr>
          <p:nvPr/>
        </p:nvSpPr>
        <p:spPr bwMode="auto">
          <a:xfrm flipH="1">
            <a:off x="3419475" y="3357563"/>
            <a:ext cx="9525" cy="15382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Line 8"/>
          <p:cNvSpPr>
            <a:spLocks noChangeShapeType="1"/>
          </p:cNvSpPr>
          <p:nvPr/>
        </p:nvSpPr>
        <p:spPr bwMode="auto">
          <a:xfrm flipH="1">
            <a:off x="6732588" y="1079500"/>
            <a:ext cx="1587" cy="7191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Line 9"/>
          <p:cNvSpPr>
            <a:spLocks noChangeShapeType="1"/>
          </p:cNvSpPr>
          <p:nvPr/>
        </p:nvSpPr>
        <p:spPr bwMode="auto">
          <a:xfrm>
            <a:off x="4859338" y="1655763"/>
            <a:ext cx="14398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10"/>
          <p:cNvSpPr>
            <a:spLocks noChangeShapeType="1"/>
          </p:cNvSpPr>
          <p:nvPr/>
        </p:nvSpPr>
        <p:spPr bwMode="auto">
          <a:xfrm>
            <a:off x="4313238" y="3816350"/>
            <a:ext cx="576262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987425" y="2427288"/>
            <a:ext cx="1727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GB" sz="1050" kern="0" dirty="0">
                <a:latin typeface="Arial" pitchFamily="34" charset="0"/>
                <a:cs typeface="Arial" pitchFamily="34" charset="0"/>
              </a:rPr>
              <a:t>BBC TV Studio’s</a:t>
            </a:r>
          </a:p>
        </p:txBody>
      </p:sp>
      <p:pic>
        <p:nvPicPr>
          <p:cNvPr id="24593" name="Picture 12" descr="CIV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0" y="777875"/>
            <a:ext cx="2232025" cy="1238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4" name="Picture 13" descr="BB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677988"/>
            <a:ext cx="1223963" cy="6794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5" name="Picture 14" descr="DVER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0163" y="5072063"/>
            <a:ext cx="1366837" cy="9509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6" name="Picture 15" descr="sou114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2222500"/>
            <a:ext cx="935038" cy="8016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7" name="Picture 16" descr="Dscf0008"/>
          <p:cNvPicPr>
            <a:picLocks noChangeAspect="1" noChangeArrowheads="1"/>
          </p:cNvPicPr>
          <p:nvPr/>
        </p:nvPicPr>
        <p:blipFill>
          <a:blip r:embed="rId8"/>
          <a:srcRect l="22661" t="12898" r="19890" b="19347"/>
          <a:stretch>
            <a:fillRect/>
          </a:stretch>
        </p:blipFill>
        <p:spPr bwMode="auto">
          <a:xfrm>
            <a:off x="971550" y="576263"/>
            <a:ext cx="1223963" cy="981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8" name="Picture 17" descr="DSCF0009"/>
          <p:cNvPicPr>
            <a:picLocks noChangeAspect="1" noChangeArrowheads="1"/>
          </p:cNvPicPr>
          <p:nvPr/>
        </p:nvPicPr>
        <p:blipFill>
          <a:blip r:embed="rId9">
            <a:lum bright="10000" contrast="10000"/>
          </a:blip>
          <a:srcRect l="10941" t="36407" r="26840" b="2687"/>
          <a:stretch>
            <a:fillRect/>
          </a:stretch>
        </p:blipFill>
        <p:spPr bwMode="auto">
          <a:xfrm>
            <a:off x="3232150" y="3286125"/>
            <a:ext cx="1276350" cy="938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99" name="Picture 18" descr="rsh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88125" y="390525"/>
            <a:ext cx="1511300" cy="9699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600" name="Picture 19" descr="southampton_2"/>
          <p:cNvPicPr>
            <a:picLocks noChangeAspect="1" noChangeArrowheads="1"/>
          </p:cNvPicPr>
          <p:nvPr/>
        </p:nvPicPr>
        <p:blipFill>
          <a:blip r:embed="rId11"/>
          <a:srcRect l="29073" r="26837" b="18898"/>
          <a:stretch>
            <a:fillRect/>
          </a:stretch>
        </p:blipFill>
        <p:spPr bwMode="auto">
          <a:xfrm>
            <a:off x="6227763" y="1511300"/>
            <a:ext cx="815975" cy="11525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601" name="Picture 20" descr="ocean3"/>
          <p:cNvPicPr>
            <a:picLocks noChangeAspect="1" noChangeArrowheads="1"/>
          </p:cNvPicPr>
          <p:nvPr/>
        </p:nvPicPr>
        <p:blipFill>
          <a:blip r:embed="rId12"/>
          <a:srcRect l="4295" t="12909" r="4295" b="12909"/>
          <a:stretch>
            <a:fillRect/>
          </a:stretch>
        </p:blipFill>
        <p:spPr bwMode="auto">
          <a:xfrm>
            <a:off x="4635500" y="5072063"/>
            <a:ext cx="1603375" cy="1000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602" name="Picture 21" descr="Image_751_1"/>
          <p:cNvPicPr>
            <a:picLocks noChangeAspect="1" noChangeArrowheads="1"/>
          </p:cNvPicPr>
          <p:nvPr/>
        </p:nvPicPr>
        <p:blipFill>
          <a:blip r:embed="rId13"/>
          <a:srcRect l="9227" t="33826" r="7382" b="11275"/>
          <a:stretch>
            <a:fillRect/>
          </a:stretch>
        </p:blipFill>
        <p:spPr bwMode="auto">
          <a:xfrm>
            <a:off x="4699000" y="3181350"/>
            <a:ext cx="3313113" cy="1427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603" name="Line 22"/>
          <p:cNvSpPr>
            <a:spLocks noChangeShapeType="1"/>
          </p:cNvSpPr>
          <p:nvPr/>
        </p:nvSpPr>
        <p:spPr bwMode="auto">
          <a:xfrm>
            <a:off x="952500" y="4849813"/>
            <a:ext cx="7620000" cy="460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4" name="Line 23"/>
          <p:cNvSpPr>
            <a:spLocks noChangeShapeType="1"/>
          </p:cNvSpPr>
          <p:nvPr/>
        </p:nvSpPr>
        <p:spPr bwMode="auto">
          <a:xfrm>
            <a:off x="3419475" y="2663825"/>
            <a:ext cx="5048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5" name="Line 24"/>
          <p:cNvSpPr>
            <a:spLocks noChangeShapeType="1"/>
          </p:cNvSpPr>
          <p:nvPr/>
        </p:nvSpPr>
        <p:spPr bwMode="auto">
          <a:xfrm>
            <a:off x="2482850" y="1152525"/>
            <a:ext cx="0" cy="10795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Rectangle 25"/>
          <p:cNvSpPr>
            <a:spLocks noChangeArrowheads="1"/>
          </p:cNvSpPr>
          <p:nvPr/>
        </p:nvSpPr>
        <p:spPr bwMode="auto">
          <a:xfrm>
            <a:off x="827088" y="215900"/>
            <a:ext cx="17272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600">
                <a:cs typeface="Arial" charset="0"/>
              </a:rPr>
              <a:t>Parkview</a:t>
            </a:r>
          </a:p>
        </p:txBody>
      </p:sp>
      <p:sp>
        <p:nvSpPr>
          <p:cNvPr id="24607" name="Rectangle 26"/>
          <p:cNvSpPr>
            <a:spLocks noChangeArrowheads="1"/>
          </p:cNvSpPr>
          <p:nvPr/>
        </p:nvSpPr>
        <p:spPr bwMode="auto">
          <a:xfrm>
            <a:off x="5580063" y="431800"/>
            <a:ext cx="10080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7620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600">
                <a:cs typeface="Arial" charset="0"/>
              </a:rPr>
              <a:t>RSH</a:t>
            </a:r>
          </a:p>
          <a:p>
            <a:pPr algn="r" defTabSz="7620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600">
                <a:cs typeface="Arial" charset="0"/>
              </a:rPr>
              <a:t>Hospital</a:t>
            </a:r>
          </a:p>
        </p:txBody>
      </p:sp>
      <p:sp>
        <p:nvSpPr>
          <p:cNvPr id="24608" name="Rectangle 27"/>
          <p:cNvSpPr>
            <a:spLocks noChangeArrowheads="1"/>
          </p:cNvSpPr>
          <p:nvPr/>
        </p:nvSpPr>
        <p:spPr bwMode="auto">
          <a:xfrm>
            <a:off x="2698750" y="431800"/>
            <a:ext cx="17272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600">
                <a:cs typeface="Arial" charset="0"/>
              </a:rPr>
              <a:t>Civic Centre</a:t>
            </a:r>
          </a:p>
        </p:txBody>
      </p:sp>
      <p:sp>
        <p:nvSpPr>
          <p:cNvPr id="24609" name="Rectangle 28"/>
          <p:cNvSpPr>
            <a:spLocks noChangeArrowheads="1"/>
          </p:cNvSpPr>
          <p:nvPr/>
        </p:nvSpPr>
        <p:spPr bwMode="auto">
          <a:xfrm>
            <a:off x="7091363" y="1943100"/>
            <a:ext cx="15128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600">
                <a:cs typeface="Arial" charset="0"/>
              </a:rPr>
              <a:t>Southampton Solent University</a:t>
            </a:r>
          </a:p>
        </p:txBody>
      </p:sp>
      <p:sp>
        <p:nvSpPr>
          <p:cNvPr id="24610" name="Rectangle 29"/>
          <p:cNvSpPr>
            <a:spLocks noChangeArrowheads="1"/>
          </p:cNvSpPr>
          <p:nvPr/>
        </p:nvSpPr>
        <p:spPr bwMode="auto">
          <a:xfrm>
            <a:off x="4859338" y="2808288"/>
            <a:ext cx="1727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600">
                <a:cs typeface="Arial" charset="0"/>
              </a:rPr>
              <a:t>Skandia Life</a:t>
            </a:r>
          </a:p>
        </p:txBody>
      </p:sp>
      <p:sp>
        <p:nvSpPr>
          <p:cNvPr id="24611" name="Rectangle 30"/>
          <p:cNvSpPr>
            <a:spLocks noChangeArrowheads="1"/>
          </p:cNvSpPr>
          <p:nvPr/>
        </p:nvSpPr>
        <p:spPr bwMode="auto">
          <a:xfrm>
            <a:off x="6659563" y="5072063"/>
            <a:ext cx="10874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600">
                <a:cs typeface="Arial" charset="0"/>
              </a:rPr>
              <a:t>DeVere</a:t>
            </a:r>
          </a:p>
          <a:p>
            <a:pPr defTabSz="7620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600">
                <a:cs typeface="Arial" charset="0"/>
              </a:rPr>
              <a:t>Hotel</a:t>
            </a:r>
          </a:p>
        </p:txBody>
      </p:sp>
      <p:sp>
        <p:nvSpPr>
          <p:cNvPr id="24612" name="Rectangle 31"/>
          <p:cNvSpPr>
            <a:spLocks noChangeArrowheads="1"/>
          </p:cNvSpPr>
          <p:nvPr/>
        </p:nvSpPr>
        <p:spPr bwMode="auto">
          <a:xfrm>
            <a:off x="4932363" y="6165850"/>
            <a:ext cx="12461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600">
                <a:cs typeface="Arial" charset="0"/>
              </a:rPr>
              <a:t>Quays</a:t>
            </a:r>
          </a:p>
        </p:txBody>
      </p:sp>
      <p:sp>
        <p:nvSpPr>
          <p:cNvPr id="24613" name="Rectangle 32"/>
          <p:cNvSpPr>
            <a:spLocks noChangeArrowheads="1"/>
          </p:cNvSpPr>
          <p:nvPr/>
        </p:nvSpPr>
        <p:spPr bwMode="auto">
          <a:xfrm>
            <a:off x="8064500" y="4005263"/>
            <a:ext cx="13319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600">
                <a:cs typeface="Arial" charset="0"/>
              </a:rPr>
              <a:t>West Quay</a:t>
            </a:r>
          </a:p>
        </p:txBody>
      </p:sp>
      <p:sp>
        <p:nvSpPr>
          <p:cNvPr id="24614" name="Rectangle 33"/>
          <p:cNvSpPr>
            <a:spLocks noChangeArrowheads="1"/>
          </p:cNvSpPr>
          <p:nvPr/>
        </p:nvSpPr>
        <p:spPr bwMode="auto">
          <a:xfrm>
            <a:off x="3429000" y="4214813"/>
            <a:ext cx="1143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600">
                <a:cs typeface="Arial" charset="0"/>
              </a:rPr>
              <a:t>The Heat Station</a:t>
            </a:r>
          </a:p>
        </p:txBody>
      </p:sp>
      <p:pic>
        <p:nvPicPr>
          <p:cNvPr id="24615" name="Picture 36" descr="http://www.ikea.com/ms/en_GB/img/about_ikea/newsite_08/pressoffice/southampton_store_577X250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9700" y="5099050"/>
            <a:ext cx="2019300" cy="984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616" name="Rectangle 31"/>
          <p:cNvSpPr>
            <a:spLocks noChangeArrowheads="1"/>
          </p:cNvSpPr>
          <p:nvPr/>
        </p:nvSpPr>
        <p:spPr bwMode="auto">
          <a:xfrm>
            <a:off x="190500" y="4786313"/>
            <a:ext cx="889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600">
                <a:cs typeface="Arial" charset="0"/>
              </a:rPr>
              <a:t>IKEA</a:t>
            </a:r>
          </a:p>
        </p:txBody>
      </p:sp>
      <p:pic>
        <p:nvPicPr>
          <p:cNvPr id="24617" name="Picture 38" descr="http://www.cityvisionsouthampton.org.uk/images/key-developments/carnival-lge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0" y="5072063"/>
            <a:ext cx="1466850" cy="10001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618" name="Rectangle 31"/>
          <p:cNvSpPr>
            <a:spLocks noChangeArrowheads="1"/>
          </p:cNvSpPr>
          <p:nvPr/>
        </p:nvSpPr>
        <p:spPr bwMode="auto">
          <a:xfrm>
            <a:off x="3203575" y="6165850"/>
            <a:ext cx="12239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600">
                <a:cs typeface="Arial" charset="0"/>
              </a:rPr>
              <a:t>Carnival</a:t>
            </a:r>
          </a:p>
        </p:txBody>
      </p:sp>
      <p:pic>
        <p:nvPicPr>
          <p:cNvPr id="24619" name="Picture 5" descr="C:\Documents and Settings\lnottley\Desktop\52634_05.JPG"/>
          <p:cNvPicPr>
            <a:picLocks noChangeAspect="1" noChangeArrowheads="1"/>
          </p:cNvPicPr>
          <p:nvPr/>
        </p:nvPicPr>
        <p:blipFill>
          <a:blip r:embed="rId16"/>
          <a:srcRect l="9419" t="16141" b="2017"/>
          <a:stretch>
            <a:fillRect/>
          </a:stretch>
        </p:blipFill>
        <p:spPr bwMode="auto">
          <a:xfrm>
            <a:off x="190500" y="2928938"/>
            <a:ext cx="2603500" cy="17097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620" name="Picture 42" descr="http://www.impacte-project.net/i_images/logo/ABPSouthampton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4000" y="3000375"/>
            <a:ext cx="825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21" name="Rectangle 33"/>
          <p:cNvSpPr>
            <a:spLocks noChangeArrowheads="1"/>
          </p:cNvSpPr>
          <p:nvPr/>
        </p:nvSpPr>
        <p:spPr bwMode="auto">
          <a:xfrm>
            <a:off x="190500" y="2643188"/>
            <a:ext cx="635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7620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GB" sz="1600">
                <a:cs typeface="Arial" charset="0"/>
              </a:rPr>
              <a:t>ABP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STB_2605"/>
          <p:cNvPicPr>
            <a:picLocks noChangeAspect="1" noChangeArrowheads="1"/>
          </p:cNvPicPr>
          <p:nvPr/>
        </p:nvPicPr>
        <p:blipFill>
          <a:blip r:embed="rId3"/>
          <a:srcRect l="4370" r="13228" b="9149"/>
          <a:stretch>
            <a:fillRect/>
          </a:stretch>
        </p:blipFill>
        <p:spPr bwMode="auto">
          <a:xfrm>
            <a:off x="-71438" y="-71438"/>
            <a:ext cx="9429751" cy="692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-36513" y="4392613"/>
            <a:ext cx="9466263" cy="1700212"/>
          </a:xfrm>
          <a:prstGeom prst="rect">
            <a:avLst/>
          </a:prstGeom>
          <a:solidFill>
            <a:srgbClr val="1C2691">
              <a:alpha val="8392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3059113" y="4724400"/>
            <a:ext cx="60848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Birmingham District Energy Company, </a:t>
            </a:r>
            <a:r>
              <a:rPr lang="en-GB" sz="2000">
                <a:solidFill>
                  <a:schemeClr val="bg1"/>
                </a:solidFill>
              </a:rPr>
              <a:t>Birmingham</a:t>
            </a:r>
            <a:endParaRPr lang="en-US" sz="2800">
              <a:solidFill>
                <a:srgbClr val="FFBE00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-36513" y="620713"/>
            <a:ext cx="3108326" cy="1584325"/>
          </a:xfrm>
          <a:prstGeom prst="rect">
            <a:avLst/>
          </a:prstGeom>
          <a:solidFill>
            <a:srgbClr val="1C2691">
              <a:alpha val="8392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0" y="693738"/>
            <a:ext cx="307181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City Wide </a:t>
            </a:r>
            <a:r>
              <a:rPr lang="en-GB">
                <a:solidFill>
                  <a:schemeClr val="bg1"/>
                </a:solidFill>
              </a:rPr>
              <a:t>DE Scheme</a:t>
            </a:r>
            <a:endParaRPr lang="en-GB"/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12,000 tonnes CO2 saved p.a.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3 Core Partners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5929313" y="2347913"/>
            <a:ext cx="3179762" cy="1724025"/>
          </a:xfrm>
          <a:prstGeom prst="rect">
            <a:avLst/>
          </a:prstGeom>
          <a:solidFill>
            <a:srgbClr val="1C2691">
              <a:alpha val="8392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5929313" y="2286000"/>
            <a:ext cx="3214687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Providing heat chilled water &amp; electricity from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3 </a:t>
            </a:r>
            <a:r>
              <a:rPr lang="en-GB" sz="1600">
                <a:solidFill>
                  <a:schemeClr val="bg1"/>
                </a:solidFill>
              </a:rPr>
              <a:t>Energy Centres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6.1MWe </a:t>
            </a:r>
            <a:r>
              <a:rPr lang="en-GB" sz="1600">
                <a:solidFill>
                  <a:schemeClr val="bg1"/>
                </a:solidFill>
              </a:rPr>
              <a:t>CHP</a:t>
            </a:r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 animBg="1"/>
      <p:bldP spid="56333" grpId="0"/>
      <p:bldP spid="56334" grpId="0" animBg="1"/>
      <p:bldP spid="56335" grpId="0"/>
      <p:bldP spid="56336" grpId="0" animBg="1"/>
      <p:bldP spid="5633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625</Words>
  <Application>Microsoft Office PowerPoint</Application>
  <PresentationFormat>On-screen Show (4:3)</PresentationFormat>
  <Paragraphs>177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Tahoma</vt:lpstr>
      <vt:lpstr>Calibri</vt:lpstr>
      <vt:lpstr>Default Design</vt:lpstr>
      <vt:lpstr>Default Design</vt:lpstr>
      <vt:lpstr>Slide 1</vt:lpstr>
      <vt:lpstr>Presentation</vt:lpstr>
      <vt:lpstr>Cofely District Energy</vt:lpstr>
      <vt:lpstr>CDE Capabilities</vt:lpstr>
      <vt:lpstr>Slide 5</vt:lpstr>
      <vt:lpstr>Slide 6</vt:lpstr>
      <vt:lpstr>SGHC</vt:lpstr>
      <vt:lpstr>Slide 8</vt:lpstr>
      <vt:lpstr>Slide 9</vt:lpstr>
      <vt:lpstr>BDEC</vt:lpstr>
      <vt:lpstr>Slide 11</vt:lpstr>
      <vt:lpstr>Slide 12</vt:lpstr>
      <vt:lpstr>Slide 13</vt:lpstr>
      <vt:lpstr>Slide 14</vt:lpstr>
      <vt:lpstr>The DE Triangle</vt:lpstr>
      <vt:lpstr>Diversity</vt:lpstr>
      <vt:lpstr>Density</vt:lpstr>
      <vt:lpstr>Deliverability</vt:lpstr>
      <vt:lpstr>Slide 19</vt:lpstr>
    </vt:vector>
  </TitlesOfParts>
  <Company>Cofathec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hq_dave</dc:creator>
  <cp:lastModifiedBy>camrd015</cp:lastModifiedBy>
  <cp:revision>151</cp:revision>
  <dcterms:created xsi:type="dcterms:W3CDTF">2010-04-30T14:58:03Z</dcterms:created>
  <dcterms:modified xsi:type="dcterms:W3CDTF">2011-04-27T13:48:43Z</dcterms:modified>
</cp:coreProperties>
</file>